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353" r:id="rId2"/>
    <p:sldId id="360" r:id="rId3"/>
    <p:sldId id="362" r:id="rId4"/>
    <p:sldId id="364" r:id="rId5"/>
    <p:sldId id="363" r:id="rId6"/>
    <p:sldId id="365" r:id="rId7"/>
    <p:sldId id="366" r:id="rId8"/>
    <p:sldId id="367" r:id="rId9"/>
    <p:sldId id="368" r:id="rId10"/>
    <p:sldId id="369" r:id="rId11"/>
    <p:sldId id="370" r:id="rId12"/>
    <p:sldId id="371" r:id="rId13"/>
    <p:sldId id="372" r:id="rId14"/>
    <p:sldId id="373" r:id="rId15"/>
    <p:sldId id="379" r:id="rId16"/>
    <p:sldId id="375" r:id="rId17"/>
    <p:sldId id="374" r:id="rId18"/>
    <p:sldId id="376" r:id="rId19"/>
    <p:sldId id="377" r:id="rId20"/>
    <p:sldId id="37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005F12-C80A-4640-BAD3-46EDCFF9691E}" type="datetimeFigureOut">
              <a:rPr lang="en-US" smtClean="0"/>
              <a:t>6/18/24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1CEF87-53FE-7A40-9BA1-D2D75BB76072}" type="slidenum">
              <a:rPr lang="en-US" smtClean="0"/>
              <a:t>‹#›</a:t>
            </a:fld>
            <a:endParaRPr lang="en-US"/>
          </a:p>
        </p:txBody>
      </p:sp>
    </p:spTree>
    <p:extLst>
      <p:ext uri="{BB962C8B-B14F-4D97-AF65-F5344CB8AC3E}">
        <p14:creationId xmlns:p14="http://schemas.microsoft.com/office/powerpoint/2010/main" val="26644408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BB1D63-99C8-364F-81D3-57554F75F81C}" type="slidenum">
              <a:rPr lang="en-US" smtClean="0"/>
              <a:t>1</a:t>
            </a:fld>
            <a:endParaRPr lang="en-US"/>
          </a:p>
        </p:txBody>
      </p:sp>
    </p:spTree>
    <p:extLst>
      <p:ext uri="{BB962C8B-B14F-4D97-AF65-F5344CB8AC3E}">
        <p14:creationId xmlns:p14="http://schemas.microsoft.com/office/powerpoint/2010/main" val="41331891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Molecular structure, text-based SMILES, or graph based</a:t>
            </a:r>
          </a:p>
          <a:p>
            <a:endParaRPr lang="en-US" dirty="0"/>
          </a:p>
          <a:p>
            <a:r>
              <a:rPr lang="en-GB" dirty="0"/>
              <a:t>In AlphaFold 2 the final structure was realised using a Structure Module using invariant point attention. For AlphaFold 3 we replaced it with a relatively standard non-equivariant point-cloud diffusion model over all atoms (Algorithm 18 and Main Article Fig. 2b). During training, we train a denoiser to remove Gaussian noise from the positions of all heavy atoms conditioned on the features from the main trunk. The denoiser is based on a modern transformer, but with several modifications to make it more amenable to the task</a:t>
            </a:r>
            <a:endParaRPr lang="en-US" dirty="0"/>
          </a:p>
        </p:txBody>
      </p:sp>
      <p:sp>
        <p:nvSpPr>
          <p:cNvPr id="4" name="Slide Number Placeholder 3"/>
          <p:cNvSpPr>
            <a:spLocks noGrp="1"/>
          </p:cNvSpPr>
          <p:nvPr>
            <p:ph type="sldNum" sz="quarter" idx="5"/>
          </p:nvPr>
        </p:nvSpPr>
        <p:spPr/>
        <p:txBody>
          <a:bodyPr/>
          <a:lstStyle/>
          <a:p>
            <a:fld id="{D2A53D04-30F4-2B4F-ABCF-FF9B8089A927}" type="slidenum">
              <a:rPr lang="en-US" smtClean="0"/>
              <a:t>15</a:t>
            </a:fld>
            <a:endParaRPr lang="en-US"/>
          </a:p>
        </p:txBody>
      </p:sp>
    </p:spTree>
    <p:extLst>
      <p:ext uri="{BB962C8B-B14F-4D97-AF65-F5344CB8AC3E}">
        <p14:creationId xmlns:p14="http://schemas.microsoft.com/office/powerpoint/2010/main" val="19692627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BB1D63-99C8-364F-81D3-57554F75F81C}" type="slidenum">
              <a:rPr lang="en-US" smtClean="0"/>
              <a:t>16</a:t>
            </a:fld>
            <a:endParaRPr lang="en-US"/>
          </a:p>
        </p:txBody>
      </p:sp>
    </p:spTree>
    <p:extLst>
      <p:ext uri="{BB962C8B-B14F-4D97-AF65-F5344CB8AC3E}">
        <p14:creationId xmlns:p14="http://schemas.microsoft.com/office/powerpoint/2010/main" val="30444261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A53D04-30F4-2B4F-ABCF-FF9B8089A927}" type="slidenum">
              <a:rPr lang="en-US" smtClean="0"/>
              <a:t>17</a:t>
            </a:fld>
            <a:endParaRPr lang="en-US"/>
          </a:p>
        </p:txBody>
      </p:sp>
    </p:spTree>
    <p:extLst>
      <p:ext uri="{BB962C8B-B14F-4D97-AF65-F5344CB8AC3E}">
        <p14:creationId xmlns:p14="http://schemas.microsoft.com/office/powerpoint/2010/main" val="40650879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A53D04-30F4-2B4F-ABCF-FF9B8089A927}" type="slidenum">
              <a:rPr lang="en-US" smtClean="0"/>
              <a:t>19</a:t>
            </a:fld>
            <a:endParaRPr lang="en-US"/>
          </a:p>
        </p:txBody>
      </p:sp>
    </p:spTree>
    <p:extLst>
      <p:ext uri="{BB962C8B-B14F-4D97-AF65-F5344CB8AC3E}">
        <p14:creationId xmlns:p14="http://schemas.microsoft.com/office/powerpoint/2010/main" val="17387763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FID – Measure of similarity between two datasets</a:t>
            </a:r>
          </a:p>
        </p:txBody>
      </p:sp>
      <p:sp>
        <p:nvSpPr>
          <p:cNvPr id="4" name="Slide Number Placeholder 3"/>
          <p:cNvSpPr>
            <a:spLocks noGrp="1"/>
          </p:cNvSpPr>
          <p:nvPr>
            <p:ph type="sldNum" sz="quarter" idx="5"/>
          </p:nvPr>
        </p:nvSpPr>
        <p:spPr/>
        <p:txBody>
          <a:bodyPr/>
          <a:lstStyle/>
          <a:p>
            <a:fld id="{D2A53D04-30F4-2B4F-ABCF-FF9B8089A927}" type="slidenum">
              <a:rPr lang="en-US" smtClean="0"/>
              <a:t>20</a:t>
            </a:fld>
            <a:endParaRPr lang="en-US"/>
          </a:p>
        </p:txBody>
      </p:sp>
    </p:spTree>
    <p:extLst>
      <p:ext uri="{BB962C8B-B14F-4D97-AF65-F5344CB8AC3E}">
        <p14:creationId xmlns:p14="http://schemas.microsoft.com/office/powerpoint/2010/main" val="1954822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Generally across the university I have found that people either haven’t heard of diffusion models, or they simply don’t make the connection between diffusion models and </a:t>
            </a:r>
            <a:r>
              <a:rPr lang="en-US" dirty="0" err="1"/>
              <a:t>DallE</a:t>
            </a:r>
            <a:r>
              <a:rPr lang="en-US" dirty="0"/>
              <a:t>, Midjourney etc.</a:t>
            </a:r>
          </a:p>
          <a:p>
            <a:endParaRPr lang="en-US" dirty="0"/>
          </a:p>
          <a:p>
            <a:r>
              <a:rPr lang="en-US" dirty="0"/>
              <a:t>Importantly, diffusion models are extremely flexible.</a:t>
            </a:r>
          </a:p>
        </p:txBody>
      </p:sp>
      <p:sp>
        <p:nvSpPr>
          <p:cNvPr id="4" name="Slide Number Placeholder 3"/>
          <p:cNvSpPr>
            <a:spLocks noGrp="1"/>
          </p:cNvSpPr>
          <p:nvPr>
            <p:ph type="sldNum" sz="quarter" idx="5"/>
          </p:nvPr>
        </p:nvSpPr>
        <p:spPr/>
        <p:txBody>
          <a:bodyPr/>
          <a:lstStyle/>
          <a:p>
            <a:fld id="{D2A53D04-30F4-2B4F-ABCF-FF9B8089A927}" type="slidenum">
              <a:rPr lang="en-US" smtClean="0"/>
              <a:t>2</a:t>
            </a:fld>
            <a:endParaRPr lang="en-US"/>
          </a:p>
        </p:txBody>
      </p:sp>
    </p:spTree>
    <p:extLst>
      <p:ext uri="{BB962C8B-B14F-4D97-AF65-F5344CB8AC3E}">
        <p14:creationId xmlns:p14="http://schemas.microsoft.com/office/powerpoint/2010/main" val="27616013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look at applications, I’d just like to highlight two important ways of using diffusion models – unconditional vs conditional generation.</a:t>
            </a:r>
          </a:p>
          <a:p>
            <a:endParaRPr lang="en-US" dirty="0"/>
          </a:p>
          <a:p>
            <a:r>
              <a:rPr lang="en-US" b="1" i="1" dirty="0"/>
              <a:t>Concatenation</a:t>
            </a:r>
            <a:r>
              <a:rPr lang="en-US" dirty="0"/>
              <a:t> Exactly like it sounds – you take your additional information and concatenate it with intermediate denoised targets in the diffusion process.</a:t>
            </a:r>
          </a:p>
          <a:p>
            <a:r>
              <a:rPr lang="en-US" b="1" i="1" dirty="0"/>
              <a:t>Gradient </a:t>
            </a:r>
            <a:r>
              <a:rPr lang="en-US" b="0" i="0" dirty="0"/>
              <a:t>Incorporates a task related gradient. For example, you might have a diffusion model, and then train an additional classifier on noisy images. You then use the gradients to guide the diffusion process towards an arbitrary class label.</a:t>
            </a:r>
          </a:p>
          <a:p>
            <a:r>
              <a:rPr lang="en-US" b="1" i="1" dirty="0"/>
              <a:t>Cross-attention</a:t>
            </a:r>
            <a:r>
              <a:rPr lang="en-US" b="0" i="0" dirty="0"/>
              <a:t> Attentional message passing between the guidance and diffusion targets. Usually conducted in a </a:t>
            </a:r>
            <a:r>
              <a:rPr lang="en-US" b="0" i="0" dirty="0" err="1"/>
              <a:t>layerwise</a:t>
            </a:r>
            <a:r>
              <a:rPr lang="en-US" b="0" i="0" dirty="0"/>
              <a:t> manner. If you remember back to the architecture of SD, we had these cross attention connections from the guidance process to the layers of </a:t>
            </a:r>
            <a:r>
              <a:rPr lang="en-US" b="0" i="0" dirty="0" err="1"/>
              <a:t>Unet</a:t>
            </a:r>
            <a:r>
              <a:rPr lang="en-US" b="0" i="0" dirty="0"/>
              <a:t>.</a:t>
            </a:r>
          </a:p>
          <a:p>
            <a:r>
              <a:rPr lang="en-US" b="1" i="1" dirty="0" err="1"/>
              <a:t>AdaLN</a:t>
            </a:r>
            <a:r>
              <a:rPr lang="en-US" b="0" i="0" dirty="0"/>
              <a:t> Adaptive normalization layers.</a:t>
            </a:r>
          </a:p>
          <a:p>
            <a:endParaRPr lang="en-US" b="0" i="0" dirty="0"/>
          </a:p>
          <a:p>
            <a:r>
              <a:rPr lang="en-US" b="0" i="0" dirty="0"/>
              <a:t>We might want to introduce class information to our model. For example, suppose we are training a model to generate hand-written digits. We might pass in the class label as a feature by concatenating it with the feature maps. But it will only have a weak effect on the model.</a:t>
            </a:r>
          </a:p>
          <a:p>
            <a:endParaRPr lang="en-US" b="0" i="0" dirty="0"/>
          </a:p>
          <a:p>
            <a:r>
              <a:rPr lang="en-US" b="0" i="0" dirty="0"/>
              <a:t>Instead we can just train an additional classifier model. At every step of the diffusion process, we just have the model guess the class, and then add the loss to the loss calculation of the diffusion model.</a:t>
            </a:r>
          </a:p>
          <a:p>
            <a:endParaRPr lang="en-US" dirty="0"/>
          </a:p>
          <a:p>
            <a:endParaRPr lang="en-US" dirty="0"/>
          </a:p>
        </p:txBody>
      </p:sp>
      <p:sp>
        <p:nvSpPr>
          <p:cNvPr id="4" name="Slide Number Placeholder 3"/>
          <p:cNvSpPr>
            <a:spLocks noGrp="1"/>
          </p:cNvSpPr>
          <p:nvPr>
            <p:ph type="sldNum" sz="quarter" idx="5"/>
          </p:nvPr>
        </p:nvSpPr>
        <p:spPr/>
        <p:txBody>
          <a:bodyPr/>
          <a:lstStyle/>
          <a:p>
            <a:fld id="{D2A53D04-30F4-2B4F-ABCF-FF9B8089A927}" type="slidenum">
              <a:rPr lang="en-US" smtClean="0"/>
              <a:t>3</a:t>
            </a:fld>
            <a:endParaRPr lang="en-US"/>
          </a:p>
        </p:txBody>
      </p:sp>
    </p:spTree>
    <p:extLst>
      <p:ext uri="{BB962C8B-B14F-4D97-AF65-F5344CB8AC3E}">
        <p14:creationId xmlns:p14="http://schemas.microsoft.com/office/powerpoint/2010/main" val="1529309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look at applications, I’d just like to highlight two important ways of using diffusion models – unconditional vs conditional generation.</a:t>
            </a:r>
          </a:p>
          <a:p>
            <a:endParaRPr lang="en-US" dirty="0"/>
          </a:p>
          <a:p>
            <a:r>
              <a:rPr lang="en-US" b="1" i="1" dirty="0"/>
              <a:t>Concatenation</a:t>
            </a:r>
            <a:r>
              <a:rPr lang="en-US" dirty="0"/>
              <a:t> Exactly like it sounds – you take your additional information and concatenate it with intermediate denoised targets in the diffusion process.</a:t>
            </a:r>
          </a:p>
          <a:p>
            <a:r>
              <a:rPr lang="en-US" b="1" i="1" dirty="0"/>
              <a:t>Gradient </a:t>
            </a:r>
            <a:r>
              <a:rPr lang="en-US" b="0" i="0" dirty="0"/>
              <a:t>Incorporates a task related gradient. For example, you might have a diffusion model, and then train an additional classifier on noisy images. You then use the gradients to guide the diffusion process towards an arbitrary class label.</a:t>
            </a:r>
          </a:p>
          <a:p>
            <a:r>
              <a:rPr lang="en-US" b="1" i="1" dirty="0"/>
              <a:t>Cross-attention</a:t>
            </a:r>
            <a:r>
              <a:rPr lang="en-US" b="0" i="0" dirty="0"/>
              <a:t> Attentional message passing between the guidance and diffusion targets. Usually conducted in a </a:t>
            </a:r>
            <a:r>
              <a:rPr lang="en-US" b="0" i="0" dirty="0" err="1"/>
              <a:t>layerwise</a:t>
            </a:r>
            <a:r>
              <a:rPr lang="en-US" b="0" i="0" dirty="0"/>
              <a:t> manner. If you remember back to the architecture of SD, we had these cross attention connections from the guidance process to the layers of </a:t>
            </a:r>
            <a:r>
              <a:rPr lang="en-US" b="0" i="0" dirty="0" err="1"/>
              <a:t>Unet</a:t>
            </a:r>
            <a:r>
              <a:rPr lang="en-US" b="0" i="0" dirty="0"/>
              <a:t>.</a:t>
            </a:r>
          </a:p>
          <a:p>
            <a:r>
              <a:rPr lang="en-US" b="1" i="1" dirty="0" err="1"/>
              <a:t>AdaLN</a:t>
            </a:r>
            <a:r>
              <a:rPr lang="en-US" b="0" i="0" dirty="0"/>
              <a:t> Adaptive normalization layers.</a:t>
            </a:r>
          </a:p>
          <a:p>
            <a:endParaRPr lang="en-US" b="0" i="0" dirty="0"/>
          </a:p>
          <a:p>
            <a:r>
              <a:rPr lang="en-US" b="0" i="0" dirty="0"/>
              <a:t>We might want to introduce class information to our model. For example, suppose we are training a model to generate hand-written digits. We might pass in the class label as a feature by concatenating it with the feature maps. But it will only have a weak effect on the model.</a:t>
            </a:r>
          </a:p>
          <a:p>
            <a:endParaRPr lang="en-US" b="0" i="0" dirty="0"/>
          </a:p>
          <a:p>
            <a:r>
              <a:rPr lang="en-US" b="0" i="0" dirty="0"/>
              <a:t>Instead we can just train an additional classifier model. At every step of the diffusion process, we just have the model guess the class, and then add the loss to the loss calculation of the diffusion model.</a:t>
            </a:r>
          </a:p>
          <a:p>
            <a:endParaRPr lang="en-US" b="0" i="0" dirty="0"/>
          </a:p>
          <a:p>
            <a:r>
              <a:rPr lang="en-US" b="0" i="0" dirty="0"/>
              <a:t>In classifier free guidance, we will still pass the labels into the model, via an encoding, but now we are going to drop elements from that encoding. Why</a:t>
            </a:r>
            <a:endParaRPr lang="en-US" b="1" i="1" dirty="0"/>
          </a:p>
          <a:p>
            <a:endParaRPr lang="en-US" dirty="0"/>
          </a:p>
          <a:p>
            <a:endParaRPr lang="en-US" dirty="0"/>
          </a:p>
        </p:txBody>
      </p:sp>
      <p:sp>
        <p:nvSpPr>
          <p:cNvPr id="4" name="Slide Number Placeholder 3"/>
          <p:cNvSpPr>
            <a:spLocks noGrp="1"/>
          </p:cNvSpPr>
          <p:nvPr>
            <p:ph type="sldNum" sz="quarter" idx="5"/>
          </p:nvPr>
        </p:nvSpPr>
        <p:spPr/>
        <p:txBody>
          <a:bodyPr/>
          <a:lstStyle/>
          <a:p>
            <a:fld id="{D2A53D04-30F4-2B4F-ABCF-FF9B8089A927}" type="slidenum">
              <a:rPr lang="en-US" smtClean="0"/>
              <a:t>4</a:t>
            </a:fld>
            <a:endParaRPr lang="en-US"/>
          </a:p>
        </p:txBody>
      </p:sp>
    </p:spTree>
    <p:extLst>
      <p:ext uri="{BB962C8B-B14F-4D97-AF65-F5344CB8AC3E}">
        <p14:creationId xmlns:p14="http://schemas.microsoft.com/office/powerpoint/2010/main" val="24177210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easy extension is inpainting. This is a feature you might have seen in the new Dall-E on ChatGPT Plus.</a:t>
            </a:r>
          </a:p>
        </p:txBody>
      </p:sp>
      <p:sp>
        <p:nvSpPr>
          <p:cNvPr id="4" name="Slide Number Placeholder 3"/>
          <p:cNvSpPr>
            <a:spLocks noGrp="1"/>
          </p:cNvSpPr>
          <p:nvPr>
            <p:ph type="sldNum" sz="quarter" idx="5"/>
          </p:nvPr>
        </p:nvSpPr>
        <p:spPr/>
        <p:txBody>
          <a:bodyPr/>
          <a:lstStyle/>
          <a:p>
            <a:fld id="{D2A53D04-30F4-2B4F-ABCF-FF9B8089A927}" type="slidenum">
              <a:rPr lang="en-US" smtClean="0"/>
              <a:t>5</a:t>
            </a:fld>
            <a:endParaRPr lang="en-US"/>
          </a:p>
        </p:txBody>
      </p:sp>
    </p:spTree>
    <p:extLst>
      <p:ext uri="{BB962C8B-B14F-4D97-AF65-F5344CB8AC3E}">
        <p14:creationId xmlns:p14="http://schemas.microsoft.com/office/powerpoint/2010/main" val="1670989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anyone who doesn’t know, point clouds are 3D representations of real world objects</a:t>
            </a:r>
          </a:p>
        </p:txBody>
      </p:sp>
      <p:sp>
        <p:nvSpPr>
          <p:cNvPr id="4" name="Slide Number Placeholder 3"/>
          <p:cNvSpPr>
            <a:spLocks noGrp="1"/>
          </p:cNvSpPr>
          <p:nvPr>
            <p:ph type="sldNum" sz="quarter" idx="5"/>
          </p:nvPr>
        </p:nvSpPr>
        <p:spPr/>
        <p:txBody>
          <a:bodyPr/>
          <a:lstStyle/>
          <a:p>
            <a:fld id="{D2A53D04-30F4-2B4F-ABCF-FF9B8089A927}" type="slidenum">
              <a:rPr lang="en-US" smtClean="0"/>
              <a:t>6</a:t>
            </a:fld>
            <a:endParaRPr lang="en-US"/>
          </a:p>
        </p:txBody>
      </p:sp>
    </p:spTree>
    <p:extLst>
      <p:ext uri="{BB962C8B-B14F-4D97-AF65-F5344CB8AC3E}">
        <p14:creationId xmlns:p14="http://schemas.microsoft.com/office/powerpoint/2010/main" val="105996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Natural images have a power law distribution of frequencies.</a:t>
            </a:r>
          </a:p>
          <a:p>
            <a:endParaRPr lang="en-US" dirty="0"/>
          </a:p>
          <a:p>
            <a:r>
              <a:rPr lang="en-US" dirty="0"/>
              <a:t>Therefore low frequency components contribute more to the image. Gaussian noise on the other hand has a uniform spectral density. What this means is that low frequency components of partially diffused images do not become corrupted to the same degree as high frequency elements.</a:t>
            </a:r>
          </a:p>
          <a:p>
            <a:endParaRPr lang="en-US" dirty="0"/>
          </a:p>
          <a:p>
            <a:r>
              <a:rPr lang="en-US" dirty="0"/>
              <a:t>When you’re looking for anomalies in images this is bad, because low frequency components are interpreted as being corruption-free and therefore large anomalous regions will simply be reconstructed.</a:t>
            </a:r>
          </a:p>
        </p:txBody>
      </p:sp>
      <p:sp>
        <p:nvSpPr>
          <p:cNvPr id="4" name="Slide Number Placeholder 3"/>
          <p:cNvSpPr>
            <a:spLocks noGrp="1"/>
          </p:cNvSpPr>
          <p:nvPr>
            <p:ph type="sldNum" sz="quarter" idx="5"/>
          </p:nvPr>
        </p:nvSpPr>
        <p:spPr/>
        <p:txBody>
          <a:bodyPr/>
          <a:lstStyle/>
          <a:p>
            <a:fld id="{D2A53D04-30F4-2B4F-ABCF-FF9B8089A927}" type="slidenum">
              <a:rPr lang="en-US" smtClean="0"/>
              <a:t>7</a:t>
            </a:fld>
            <a:endParaRPr lang="en-US"/>
          </a:p>
        </p:txBody>
      </p:sp>
    </p:spTree>
    <p:extLst>
      <p:ext uri="{BB962C8B-B14F-4D97-AF65-F5344CB8AC3E}">
        <p14:creationId xmlns:p14="http://schemas.microsoft.com/office/powerpoint/2010/main" val="33292087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Conditional Score-based Diffusion Models for Probabilistic Time Series Imputation</a:t>
            </a:r>
          </a:p>
          <a:p>
            <a:endParaRPr lang="en-US" dirty="0"/>
          </a:p>
          <a:p>
            <a:r>
              <a:rPr lang="en-US" dirty="0"/>
              <a:t>Start with random noise on the left and gradually convert to a plausible time-series. Condition on observed results.</a:t>
            </a:r>
          </a:p>
          <a:p>
            <a:endParaRPr lang="en-US" dirty="0"/>
          </a:p>
          <a:p>
            <a:r>
              <a:rPr lang="en-US" dirty="0"/>
              <a:t>We might not have ground truth (or even missing values), so we use inspiration from masked language modelling – separate observed values into conditional information and imputation targets.</a:t>
            </a:r>
          </a:p>
        </p:txBody>
      </p:sp>
      <p:sp>
        <p:nvSpPr>
          <p:cNvPr id="4" name="Slide Number Placeholder 3"/>
          <p:cNvSpPr>
            <a:spLocks noGrp="1"/>
          </p:cNvSpPr>
          <p:nvPr>
            <p:ph type="sldNum" sz="quarter" idx="5"/>
          </p:nvPr>
        </p:nvSpPr>
        <p:spPr/>
        <p:txBody>
          <a:bodyPr/>
          <a:lstStyle/>
          <a:p>
            <a:fld id="{D2A53D04-30F4-2B4F-ABCF-FF9B8089A927}" type="slidenum">
              <a:rPr lang="en-US" smtClean="0"/>
              <a:t>12</a:t>
            </a:fld>
            <a:endParaRPr lang="en-US"/>
          </a:p>
        </p:txBody>
      </p:sp>
    </p:spTree>
    <p:extLst>
      <p:ext uri="{BB962C8B-B14F-4D97-AF65-F5344CB8AC3E}">
        <p14:creationId xmlns:p14="http://schemas.microsoft.com/office/powerpoint/2010/main" val="33719999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A53D04-30F4-2B4F-ABCF-FF9B8089A927}" type="slidenum">
              <a:rPr lang="en-US" smtClean="0"/>
              <a:t>13</a:t>
            </a:fld>
            <a:endParaRPr lang="en-US"/>
          </a:p>
        </p:txBody>
      </p:sp>
    </p:spTree>
    <p:extLst>
      <p:ext uri="{BB962C8B-B14F-4D97-AF65-F5344CB8AC3E}">
        <p14:creationId xmlns:p14="http://schemas.microsoft.com/office/powerpoint/2010/main" val="25063346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62774-EF5A-039B-8DD6-D9BFF37C888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CCC519DF-6FF6-FD4C-E7BA-0369AF7D31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7A39010-827E-2254-9657-9E819D404646}"/>
              </a:ext>
            </a:extLst>
          </p:cNvPr>
          <p:cNvSpPr>
            <a:spLocks noGrp="1"/>
          </p:cNvSpPr>
          <p:nvPr>
            <p:ph type="dt" sz="half" idx="10"/>
          </p:nvPr>
        </p:nvSpPr>
        <p:spPr/>
        <p:txBody>
          <a:bodyPr/>
          <a:lstStyle/>
          <a:p>
            <a:fld id="{A87A375B-595E-7C45-9BD5-38E740018350}" type="datetimeFigureOut">
              <a:rPr lang="en-US" smtClean="0"/>
              <a:t>6/18/24</a:t>
            </a:fld>
            <a:endParaRPr lang="en-US"/>
          </a:p>
        </p:txBody>
      </p:sp>
      <p:sp>
        <p:nvSpPr>
          <p:cNvPr id="5" name="Footer Placeholder 4">
            <a:extLst>
              <a:ext uri="{FF2B5EF4-FFF2-40B4-BE49-F238E27FC236}">
                <a16:creationId xmlns:a16="http://schemas.microsoft.com/office/drawing/2014/main" id="{F2006183-89AC-6EAD-F2FA-A20C9C165B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4D1469-A5CF-69E1-7723-1A7D19BD72FC}"/>
              </a:ext>
            </a:extLst>
          </p:cNvPr>
          <p:cNvSpPr>
            <a:spLocks noGrp="1"/>
          </p:cNvSpPr>
          <p:nvPr>
            <p:ph type="sldNum" sz="quarter" idx="12"/>
          </p:nvPr>
        </p:nvSpPr>
        <p:spPr/>
        <p:txBody>
          <a:bodyPr/>
          <a:lstStyle/>
          <a:p>
            <a:fld id="{2853C201-F452-184A-A398-ED26ED61603E}" type="slidenum">
              <a:rPr lang="en-US" smtClean="0"/>
              <a:t>‹#›</a:t>
            </a:fld>
            <a:endParaRPr lang="en-US"/>
          </a:p>
        </p:txBody>
      </p:sp>
    </p:spTree>
    <p:extLst>
      <p:ext uri="{BB962C8B-B14F-4D97-AF65-F5344CB8AC3E}">
        <p14:creationId xmlns:p14="http://schemas.microsoft.com/office/powerpoint/2010/main" val="24500996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30736-977F-F823-6C0E-76971DDB9147}"/>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3FB9B3E-A64D-2341-3118-12B3DB6A69B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5389F0-0B12-1370-2665-7F37DF0404D5}"/>
              </a:ext>
            </a:extLst>
          </p:cNvPr>
          <p:cNvSpPr>
            <a:spLocks noGrp="1"/>
          </p:cNvSpPr>
          <p:nvPr>
            <p:ph type="dt" sz="half" idx="10"/>
          </p:nvPr>
        </p:nvSpPr>
        <p:spPr/>
        <p:txBody>
          <a:bodyPr/>
          <a:lstStyle/>
          <a:p>
            <a:fld id="{A87A375B-595E-7C45-9BD5-38E740018350}" type="datetimeFigureOut">
              <a:rPr lang="en-US" smtClean="0"/>
              <a:t>6/18/24</a:t>
            </a:fld>
            <a:endParaRPr lang="en-US"/>
          </a:p>
        </p:txBody>
      </p:sp>
      <p:sp>
        <p:nvSpPr>
          <p:cNvPr id="5" name="Footer Placeholder 4">
            <a:extLst>
              <a:ext uri="{FF2B5EF4-FFF2-40B4-BE49-F238E27FC236}">
                <a16:creationId xmlns:a16="http://schemas.microsoft.com/office/drawing/2014/main" id="{5CAF3FDC-4F53-4469-92DA-6AFC061CE8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ED04FA-E799-B16A-928B-F34A69E47A0A}"/>
              </a:ext>
            </a:extLst>
          </p:cNvPr>
          <p:cNvSpPr>
            <a:spLocks noGrp="1"/>
          </p:cNvSpPr>
          <p:nvPr>
            <p:ph type="sldNum" sz="quarter" idx="12"/>
          </p:nvPr>
        </p:nvSpPr>
        <p:spPr/>
        <p:txBody>
          <a:bodyPr/>
          <a:lstStyle/>
          <a:p>
            <a:fld id="{2853C201-F452-184A-A398-ED26ED61603E}" type="slidenum">
              <a:rPr lang="en-US" smtClean="0"/>
              <a:t>‹#›</a:t>
            </a:fld>
            <a:endParaRPr lang="en-US"/>
          </a:p>
        </p:txBody>
      </p:sp>
    </p:spTree>
    <p:extLst>
      <p:ext uri="{BB962C8B-B14F-4D97-AF65-F5344CB8AC3E}">
        <p14:creationId xmlns:p14="http://schemas.microsoft.com/office/powerpoint/2010/main" val="962306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6D3DC4-1B5C-AB45-84DB-D29EC7A0FDE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D266726-8D77-C5CB-05B2-1C1F2A3090A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F155178-3959-2749-E011-2C855157EAD7}"/>
              </a:ext>
            </a:extLst>
          </p:cNvPr>
          <p:cNvSpPr>
            <a:spLocks noGrp="1"/>
          </p:cNvSpPr>
          <p:nvPr>
            <p:ph type="dt" sz="half" idx="10"/>
          </p:nvPr>
        </p:nvSpPr>
        <p:spPr/>
        <p:txBody>
          <a:bodyPr/>
          <a:lstStyle/>
          <a:p>
            <a:fld id="{A87A375B-595E-7C45-9BD5-38E740018350}" type="datetimeFigureOut">
              <a:rPr lang="en-US" smtClean="0"/>
              <a:t>6/18/24</a:t>
            </a:fld>
            <a:endParaRPr lang="en-US"/>
          </a:p>
        </p:txBody>
      </p:sp>
      <p:sp>
        <p:nvSpPr>
          <p:cNvPr id="5" name="Footer Placeholder 4">
            <a:extLst>
              <a:ext uri="{FF2B5EF4-FFF2-40B4-BE49-F238E27FC236}">
                <a16:creationId xmlns:a16="http://schemas.microsoft.com/office/drawing/2014/main" id="{723EAC5C-8E98-4A20-A7E1-161BF4A71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99E8C-316E-F245-007B-3ED6CFDC46FB}"/>
              </a:ext>
            </a:extLst>
          </p:cNvPr>
          <p:cNvSpPr>
            <a:spLocks noGrp="1"/>
          </p:cNvSpPr>
          <p:nvPr>
            <p:ph type="sldNum" sz="quarter" idx="12"/>
          </p:nvPr>
        </p:nvSpPr>
        <p:spPr/>
        <p:txBody>
          <a:bodyPr/>
          <a:lstStyle/>
          <a:p>
            <a:fld id="{2853C201-F452-184A-A398-ED26ED61603E}" type="slidenum">
              <a:rPr lang="en-US" smtClean="0"/>
              <a:t>‹#›</a:t>
            </a:fld>
            <a:endParaRPr lang="en-US"/>
          </a:p>
        </p:txBody>
      </p:sp>
    </p:spTree>
    <p:extLst>
      <p:ext uri="{BB962C8B-B14F-4D97-AF65-F5344CB8AC3E}">
        <p14:creationId xmlns:p14="http://schemas.microsoft.com/office/powerpoint/2010/main" val="42701873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b">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1B56EA"/>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srgbClr val="269E62"/>
              </a:solidFill>
            </a:endParaRPr>
          </a:p>
        </p:txBody>
      </p:sp>
      <p:sp>
        <p:nvSpPr>
          <p:cNvPr id="12" name="Rectangle 11"/>
          <p:cNvSpPr/>
          <p:nvPr userDrawn="1"/>
        </p:nvSpPr>
        <p:spPr>
          <a:xfrm>
            <a:off x="0" y="5688218"/>
            <a:ext cx="12192000" cy="1169781"/>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srgbClr val="269E62"/>
              </a:solidFill>
            </a:endParaRPr>
          </a:p>
        </p:txBody>
      </p:sp>
      <p:pic>
        <p:nvPicPr>
          <p:cNvPr id="4" name="Picture 3" descr="logo landscap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419" y="6042840"/>
            <a:ext cx="1719725" cy="514429"/>
          </a:xfrm>
          <a:prstGeom prst="rect">
            <a:avLst/>
          </a:prstGeom>
        </p:spPr>
      </p:pic>
      <p:pic>
        <p:nvPicPr>
          <p:cNvPr id="11" name="Picture 10" descr="Schmidt 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617034" y="6042839"/>
            <a:ext cx="1162612" cy="514431"/>
          </a:xfrm>
          <a:prstGeom prst="rect">
            <a:avLst/>
          </a:prstGeom>
        </p:spPr>
      </p:pic>
      <p:sp>
        <p:nvSpPr>
          <p:cNvPr id="10" name="Text Placeholder 13"/>
          <p:cNvSpPr>
            <a:spLocks noGrp="1"/>
          </p:cNvSpPr>
          <p:nvPr>
            <p:ph type="body" sz="quarter" idx="10" hasCustomPrompt="1"/>
          </p:nvPr>
        </p:nvSpPr>
        <p:spPr>
          <a:xfrm>
            <a:off x="808654" y="1492897"/>
            <a:ext cx="6480292" cy="1458343"/>
          </a:xfrm>
        </p:spPr>
        <p:txBody>
          <a:bodyPr/>
          <a:lstStyle>
            <a:lvl1pPr marL="0" indent="0">
              <a:buNone/>
              <a:defRPr b="1">
                <a:solidFill>
                  <a:schemeClr val="bg1"/>
                </a:solidFill>
                <a:latin typeface="Helvetica"/>
                <a:cs typeface="Helvetica"/>
              </a:defRPr>
            </a:lvl1pPr>
          </a:lstStyle>
          <a:p>
            <a:pPr lvl="0"/>
            <a:r>
              <a:rPr lang="en-GB"/>
              <a:t>Title</a:t>
            </a:r>
            <a:endParaRPr lang="en-US"/>
          </a:p>
        </p:txBody>
      </p:sp>
      <p:sp>
        <p:nvSpPr>
          <p:cNvPr id="13" name="Text Placeholder 13"/>
          <p:cNvSpPr>
            <a:spLocks noGrp="1"/>
          </p:cNvSpPr>
          <p:nvPr>
            <p:ph type="body" sz="quarter" idx="11" hasCustomPrompt="1"/>
          </p:nvPr>
        </p:nvSpPr>
        <p:spPr>
          <a:xfrm>
            <a:off x="808654" y="3054911"/>
            <a:ext cx="6480292" cy="870859"/>
          </a:xfrm>
        </p:spPr>
        <p:txBody>
          <a:bodyPr>
            <a:normAutofit/>
          </a:bodyPr>
          <a:lstStyle>
            <a:lvl1pPr marL="0" indent="0">
              <a:buNone/>
              <a:defRPr sz="2667" b="0">
                <a:solidFill>
                  <a:schemeClr val="bg1"/>
                </a:solidFill>
                <a:latin typeface="Helvetica"/>
                <a:cs typeface="Helvetica"/>
              </a:defRPr>
            </a:lvl1pPr>
          </a:lstStyle>
          <a:p>
            <a:pPr lvl="0"/>
            <a:r>
              <a:rPr lang="en-GB"/>
              <a:t>Sub-title</a:t>
            </a:r>
            <a:endParaRPr lang="en-US"/>
          </a:p>
        </p:txBody>
      </p:sp>
      <p:sp>
        <p:nvSpPr>
          <p:cNvPr id="17" name="Text Placeholder 13"/>
          <p:cNvSpPr>
            <a:spLocks noGrp="1"/>
          </p:cNvSpPr>
          <p:nvPr>
            <p:ph type="body" sz="quarter" idx="12" hasCustomPrompt="1"/>
          </p:nvPr>
        </p:nvSpPr>
        <p:spPr>
          <a:xfrm>
            <a:off x="808654" y="4022529"/>
            <a:ext cx="6480292" cy="483811"/>
          </a:xfrm>
        </p:spPr>
        <p:txBody>
          <a:bodyPr>
            <a:normAutofit/>
          </a:bodyPr>
          <a:lstStyle>
            <a:lvl1pPr marL="0" indent="0">
              <a:buNone/>
              <a:defRPr sz="2133" b="0">
                <a:solidFill>
                  <a:schemeClr val="bg1"/>
                </a:solidFill>
                <a:latin typeface="Helvetica Light"/>
                <a:cs typeface="Helvetica Light"/>
              </a:defRPr>
            </a:lvl1pPr>
          </a:lstStyle>
          <a:p>
            <a:pPr lvl="0"/>
            <a:r>
              <a:rPr lang="en-GB"/>
              <a:t>Sub-text</a:t>
            </a:r>
            <a:endParaRPr lang="en-US"/>
          </a:p>
        </p:txBody>
      </p:sp>
      <p:pic>
        <p:nvPicPr>
          <p:cNvPr id="18" name="Picture 17" descr="colours_1.png"/>
          <p:cNvPicPr>
            <a:picLocks noChangeAspect="1"/>
          </p:cNvPicPr>
          <p:nvPr userDrawn="1"/>
        </p:nvPicPr>
        <p:blipFill rotWithShape="1">
          <a:blip r:embed="rId4">
            <a:extLst>
              <a:ext uri="{28A0092B-C50C-407E-A947-70E740481C1C}">
                <a14:useLocalDpi xmlns:a14="http://schemas.microsoft.com/office/drawing/2010/main" val="0"/>
              </a:ext>
            </a:extLst>
          </a:blip>
          <a:srcRect b="7914"/>
          <a:stretch/>
        </p:blipFill>
        <p:spPr>
          <a:xfrm>
            <a:off x="7288946" y="22435"/>
            <a:ext cx="4903055" cy="6835564"/>
          </a:xfrm>
          <a:prstGeom prst="rect">
            <a:avLst/>
          </a:prstGeom>
        </p:spPr>
      </p:pic>
      <p:cxnSp>
        <p:nvCxnSpPr>
          <p:cNvPr id="19" name="Straight Connector 18"/>
          <p:cNvCxnSpPr/>
          <p:nvPr userDrawn="1"/>
        </p:nvCxnSpPr>
        <p:spPr>
          <a:xfrm>
            <a:off x="808654" y="2999615"/>
            <a:ext cx="6480292"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850884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slide b">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alphaModFix amt="30000"/>
            <a:extLst>
              <a:ext uri="{28A0092B-C50C-407E-A947-70E740481C1C}">
                <a14:useLocalDpi xmlns:a14="http://schemas.microsoft.com/office/drawing/2010/main" val="0"/>
              </a:ext>
            </a:extLst>
          </a:blip>
          <a:stretch>
            <a:fillRect/>
          </a:stretch>
        </p:blipFill>
        <p:spPr>
          <a:xfrm>
            <a:off x="7318129" y="0"/>
            <a:ext cx="4873871" cy="7395883"/>
          </a:xfrm>
          <a:prstGeom prst="rect">
            <a:avLst/>
          </a:prstGeom>
        </p:spPr>
      </p:pic>
      <p:sp>
        <p:nvSpPr>
          <p:cNvPr id="11" name="Text Placeholder 5"/>
          <p:cNvSpPr>
            <a:spLocks noGrp="1"/>
          </p:cNvSpPr>
          <p:nvPr>
            <p:ph type="body" sz="quarter" idx="10" hasCustomPrompt="1"/>
          </p:nvPr>
        </p:nvSpPr>
        <p:spPr>
          <a:xfrm>
            <a:off x="503659" y="373404"/>
            <a:ext cx="11176000" cy="633913"/>
          </a:xfrm>
          <a:prstGeom prst="rect">
            <a:avLst/>
          </a:prstGeom>
        </p:spPr>
        <p:txBody>
          <a:bodyPr vert="horz">
            <a:normAutofit/>
          </a:bodyPr>
          <a:lstStyle>
            <a:lvl1pPr marL="0" indent="0">
              <a:buNone/>
              <a:defRPr sz="3200" b="1" baseline="0">
                <a:solidFill>
                  <a:srgbClr val="235EE2"/>
                </a:solidFill>
                <a:latin typeface="Helvetica"/>
                <a:cs typeface="Helvetica"/>
              </a:defRPr>
            </a:lvl1pPr>
            <a:lvl2pPr>
              <a:defRPr>
                <a:latin typeface="Avenir Heavy"/>
                <a:cs typeface="Avenir Heavy"/>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Slide title</a:t>
            </a:r>
          </a:p>
        </p:txBody>
      </p:sp>
      <p:cxnSp>
        <p:nvCxnSpPr>
          <p:cNvPr id="13" name="Straight Connector 12"/>
          <p:cNvCxnSpPr/>
          <p:nvPr userDrawn="1"/>
        </p:nvCxnSpPr>
        <p:spPr>
          <a:xfrm>
            <a:off x="503659" y="1071268"/>
            <a:ext cx="11176000" cy="0"/>
          </a:xfrm>
          <a:prstGeom prst="line">
            <a:avLst/>
          </a:prstGeom>
          <a:ln>
            <a:solidFill>
              <a:srgbClr val="1F5AE6"/>
            </a:solidFill>
          </a:ln>
          <a:effectLst/>
        </p:spPr>
        <p:style>
          <a:lnRef idx="2">
            <a:schemeClr val="accent1"/>
          </a:lnRef>
          <a:fillRef idx="0">
            <a:schemeClr val="accent1"/>
          </a:fillRef>
          <a:effectRef idx="1">
            <a:schemeClr val="accent1"/>
          </a:effectRef>
          <a:fontRef idx="minor">
            <a:schemeClr val="tx1"/>
          </a:fontRef>
        </p:style>
      </p:cxnSp>
      <p:sp>
        <p:nvSpPr>
          <p:cNvPr id="14" name="Text Placeholder 5"/>
          <p:cNvSpPr>
            <a:spLocks noGrp="1"/>
          </p:cNvSpPr>
          <p:nvPr>
            <p:ph type="body" sz="quarter" idx="11" hasCustomPrompt="1"/>
          </p:nvPr>
        </p:nvSpPr>
        <p:spPr>
          <a:xfrm>
            <a:off x="503659" y="1146008"/>
            <a:ext cx="11176000" cy="599429"/>
          </a:xfrm>
          <a:prstGeom prst="rect">
            <a:avLst/>
          </a:prstGeom>
        </p:spPr>
        <p:txBody>
          <a:bodyPr vert="horz">
            <a:normAutofit/>
          </a:bodyPr>
          <a:lstStyle>
            <a:lvl1pPr marL="0" indent="0">
              <a:buNone/>
              <a:defRPr sz="2667" b="0" i="0" baseline="0">
                <a:solidFill>
                  <a:schemeClr val="tx1">
                    <a:lumMod val="75000"/>
                    <a:lumOff val="25000"/>
                  </a:schemeClr>
                </a:solidFill>
                <a:latin typeface="Helvetica"/>
                <a:cs typeface="Helvetica"/>
              </a:defRPr>
            </a:lvl1pPr>
            <a:lvl2pPr>
              <a:defRPr>
                <a:latin typeface="Avenir Heavy"/>
                <a:cs typeface="Avenir Heavy"/>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Sub-title</a:t>
            </a:r>
          </a:p>
        </p:txBody>
      </p:sp>
      <p:sp>
        <p:nvSpPr>
          <p:cNvPr id="15" name="Text Placeholder 5"/>
          <p:cNvSpPr>
            <a:spLocks noGrp="1"/>
          </p:cNvSpPr>
          <p:nvPr>
            <p:ph type="body" sz="quarter" idx="12" hasCustomPrompt="1"/>
          </p:nvPr>
        </p:nvSpPr>
        <p:spPr>
          <a:xfrm>
            <a:off x="503659" y="1867010"/>
            <a:ext cx="11176000" cy="3994529"/>
          </a:xfrm>
          <a:prstGeom prst="rect">
            <a:avLst/>
          </a:prstGeom>
        </p:spPr>
        <p:txBody>
          <a:bodyPr vert="horz"/>
          <a:lstStyle>
            <a:lvl1pPr marL="380990" indent="-380990">
              <a:buClr>
                <a:srgbClr val="235EE2"/>
              </a:buClr>
              <a:buSzPct val="70000"/>
              <a:buFont typeface="Courier New"/>
              <a:buChar char="o"/>
              <a:defRPr sz="1867" baseline="0">
                <a:solidFill>
                  <a:schemeClr val="tx1">
                    <a:lumMod val="75000"/>
                    <a:lumOff val="25000"/>
                  </a:schemeClr>
                </a:solidFill>
                <a:latin typeface="Helvetica"/>
                <a:cs typeface="Helvetica"/>
              </a:defRPr>
            </a:lvl1pPr>
            <a:lvl2pPr>
              <a:buClr>
                <a:srgbClr val="235EE2"/>
              </a:buClr>
              <a:buSzPct val="70000"/>
              <a:defRPr sz="1600" baseline="0">
                <a:solidFill>
                  <a:schemeClr val="tx1">
                    <a:lumMod val="65000"/>
                    <a:lumOff val="35000"/>
                  </a:schemeClr>
                </a:solidFill>
                <a:latin typeface="Helvetica Light"/>
                <a:cs typeface="Helvetica Light"/>
              </a:defRPr>
            </a:lvl2pPr>
            <a:lvl3pPr>
              <a:defRPr>
                <a:latin typeface="Avenir Heavy"/>
                <a:cs typeface="Avenir Heavy"/>
              </a:defRPr>
            </a:lvl3pPr>
            <a:lvl4pPr>
              <a:defRPr>
                <a:latin typeface="Avenir Heavy"/>
                <a:cs typeface="Avenir Heavy"/>
              </a:defRPr>
            </a:lvl4pPr>
            <a:lvl5pPr>
              <a:defRPr>
                <a:latin typeface="Avenir Heavy"/>
                <a:cs typeface="Avenir Heavy"/>
              </a:defRPr>
            </a:lvl5pPr>
          </a:lstStyle>
          <a:p>
            <a:pPr lvl="0"/>
            <a:r>
              <a:rPr lang="en-US"/>
              <a:t>Body text</a:t>
            </a:r>
          </a:p>
          <a:p>
            <a:pPr lvl="1"/>
            <a:r>
              <a:rPr lang="en-US">
                <a:latin typeface="Avenir Book"/>
                <a:cs typeface="Avenir Book"/>
              </a:rPr>
              <a:t>Sub text</a:t>
            </a:r>
            <a:endParaRPr lang="en-US"/>
          </a:p>
          <a:p>
            <a:pPr lvl="0"/>
            <a:endParaRPr lang="en-US"/>
          </a:p>
        </p:txBody>
      </p:sp>
      <p:pic>
        <p:nvPicPr>
          <p:cNvPr id="10" name="Picture 9" descr="logo landscap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419" y="6042840"/>
            <a:ext cx="1719725" cy="514429"/>
          </a:xfrm>
          <a:prstGeom prst="rect">
            <a:avLst/>
          </a:prstGeom>
        </p:spPr>
      </p:pic>
      <p:pic>
        <p:nvPicPr>
          <p:cNvPr id="12" name="Picture 11" descr="Schmidt 1.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17034" y="6042839"/>
            <a:ext cx="1162612" cy="514431"/>
          </a:xfrm>
          <a:prstGeom prst="rect">
            <a:avLst/>
          </a:prstGeom>
        </p:spPr>
      </p:pic>
    </p:spTree>
    <p:extLst>
      <p:ext uri="{BB962C8B-B14F-4D97-AF65-F5344CB8AC3E}">
        <p14:creationId xmlns:p14="http://schemas.microsoft.com/office/powerpoint/2010/main" val="105829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23945-1052-5196-66E5-3413EAAC850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D1559D9-517B-18EA-C814-320D38EBDA6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24AC9ED-D770-C4A1-840F-CFA8E2F82C86}"/>
              </a:ext>
            </a:extLst>
          </p:cNvPr>
          <p:cNvSpPr>
            <a:spLocks noGrp="1"/>
          </p:cNvSpPr>
          <p:nvPr>
            <p:ph type="dt" sz="half" idx="10"/>
          </p:nvPr>
        </p:nvSpPr>
        <p:spPr/>
        <p:txBody>
          <a:bodyPr/>
          <a:lstStyle/>
          <a:p>
            <a:fld id="{A87A375B-595E-7C45-9BD5-38E740018350}" type="datetimeFigureOut">
              <a:rPr lang="en-US" smtClean="0"/>
              <a:t>6/18/24</a:t>
            </a:fld>
            <a:endParaRPr lang="en-US"/>
          </a:p>
        </p:txBody>
      </p:sp>
      <p:sp>
        <p:nvSpPr>
          <p:cNvPr id="5" name="Footer Placeholder 4">
            <a:extLst>
              <a:ext uri="{FF2B5EF4-FFF2-40B4-BE49-F238E27FC236}">
                <a16:creationId xmlns:a16="http://schemas.microsoft.com/office/drawing/2014/main" id="{C39B99D6-ED1E-1CF5-A93A-5C5793FEB3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77C6AF-D978-A910-109A-95DEA2D775A1}"/>
              </a:ext>
            </a:extLst>
          </p:cNvPr>
          <p:cNvSpPr>
            <a:spLocks noGrp="1"/>
          </p:cNvSpPr>
          <p:nvPr>
            <p:ph type="sldNum" sz="quarter" idx="12"/>
          </p:nvPr>
        </p:nvSpPr>
        <p:spPr/>
        <p:txBody>
          <a:bodyPr/>
          <a:lstStyle/>
          <a:p>
            <a:fld id="{2853C201-F452-184A-A398-ED26ED61603E}" type="slidenum">
              <a:rPr lang="en-US" smtClean="0"/>
              <a:t>‹#›</a:t>
            </a:fld>
            <a:endParaRPr lang="en-US"/>
          </a:p>
        </p:txBody>
      </p:sp>
    </p:spTree>
    <p:extLst>
      <p:ext uri="{BB962C8B-B14F-4D97-AF65-F5344CB8AC3E}">
        <p14:creationId xmlns:p14="http://schemas.microsoft.com/office/powerpoint/2010/main" val="2923798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0DA88-D641-D6E5-BF7A-05741AF7477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166BA18-088D-D58B-0EE9-61E46931BC4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409EC72-DDC2-952C-E29C-6B48DCB0AF56}"/>
              </a:ext>
            </a:extLst>
          </p:cNvPr>
          <p:cNvSpPr>
            <a:spLocks noGrp="1"/>
          </p:cNvSpPr>
          <p:nvPr>
            <p:ph type="dt" sz="half" idx="10"/>
          </p:nvPr>
        </p:nvSpPr>
        <p:spPr/>
        <p:txBody>
          <a:bodyPr/>
          <a:lstStyle/>
          <a:p>
            <a:fld id="{A87A375B-595E-7C45-9BD5-38E740018350}" type="datetimeFigureOut">
              <a:rPr lang="en-US" smtClean="0"/>
              <a:t>6/18/24</a:t>
            </a:fld>
            <a:endParaRPr lang="en-US"/>
          </a:p>
        </p:txBody>
      </p:sp>
      <p:sp>
        <p:nvSpPr>
          <p:cNvPr id="5" name="Footer Placeholder 4">
            <a:extLst>
              <a:ext uri="{FF2B5EF4-FFF2-40B4-BE49-F238E27FC236}">
                <a16:creationId xmlns:a16="http://schemas.microsoft.com/office/drawing/2014/main" id="{030D814D-B8F6-3B26-3304-84A26A57DF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7F760E-AEFB-3F9E-5635-2D40C25240A5}"/>
              </a:ext>
            </a:extLst>
          </p:cNvPr>
          <p:cNvSpPr>
            <a:spLocks noGrp="1"/>
          </p:cNvSpPr>
          <p:nvPr>
            <p:ph type="sldNum" sz="quarter" idx="12"/>
          </p:nvPr>
        </p:nvSpPr>
        <p:spPr/>
        <p:txBody>
          <a:bodyPr/>
          <a:lstStyle/>
          <a:p>
            <a:fld id="{2853C201-F452-184A-A398-ED26ED61603E}" type="slidenum">
              <a:rPr lang="en-US" smtClean="0"/>
              <a:t>‹#›</a:t>
            </a:fld>
            <a:endParaRPr lang="en-US"/>
          </a:p>
        </p:txBody>
      </p:sp>
    </p:spTree>
    <p:extLst>
      <p:ext uri="{BB962C8B-B14F-4D97-AF65-F5344CB8AC3E}">
        <p14:creationId xmlns:p14="http://schemas.microsoft.com/office/powerpoint/2010/main" val="1632452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0BEF1-239A-1581-18AF-E1FA1C76B08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EECF421-FD9F-0EDB-828B-54AB9FB4DA7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8D2283D2-BEAD-EAF9-4FD6-AA6B7197DAF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9367B7B-2643-0DDE-C774-ABA7E7E306FC}"/>
              </a:ext>
            </a:extLst>
          </p:cNvPr>
          <p:cNvSpPr>
            <a:spLocks noGrp="1"/>
          </p:cNvSpPr>
          <p:nvPr>
            <p:ph type="dt" sz="half" idx="10"/>
          </p:nvPr>
        </p:nvSpPr>
        <p:spPr/>
        <p:txBody>
          <a:bodyPr/>
          <a:lstStyle/>
          <a:p>
            <a:fld id="{A87A375B-595E-7C45-9BD5-38E740018350}" type="datetimeFigureOut">
              <a:rPr lang="en-US" smtClean="0"/>
              <a:t>6/18/24</a:t>
            </a:fld>
            <a:endParaRPr lang="en-US"/>
          </a:p>
        </p:txBody>
      </p:sp>
      <p:sp>
        <p:nvSpPr>
          <p:cNvPr id="6" name="Footer Placeholder 5">
            <a:extLst>
              <a:ext uri="{FF2B5EF4-FFF2-40B4-BE49-F238E27FC236}">
                <a16:creationId xmlns:a16="http://schemas.microsoft.com/office/drawing/2014/main" id="{2E6CCA52-2C84-9606-D93A-379BF26583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3D395A-D808-F06A-D405-027A997DF0DF}"/>
              </a:ext>
            </a:extLst>
          </p:cNvPr>
          <p:cNvSpPr>
            <a:spLocks noGrp="1"/>
          </p:cNvSpPr>
          <p:nvPr>
            <p:ph type="sldNum" sz="quarter" idx="12"/>
          </p:nvPr>
        </p:nvSpPr>
        <p:spPr/>
        <p:txBody>
          <a:bodyPr/>
          <a:lstStyle/>
          <a:p>
            <a:fld id="{2853C201-F452-184A-A398-ED26ED61603E}" type="slidenum">
              <a:rPr lang="en-US" smtClean="0"/>
              <a:t>‹#›</a:t>
            </a:fld>
            <a:endParaRPr lang="en-US"/>
          </a:p>
        </p:txBody>
      </p:sp>
    </p:spTree>
    <p:extLst>
      <p:ext uri="{BB962C8B-B14F-4D97-AF65-F5344CB8AC3E}">
        <p14:creationId xmlns:p14="http://schemas.microsoft.com/office/powerpoint/2010/main" val="948422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983A6-56C4-035E-3BA0-EB1716326B0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4E8460D-C6B6-344E-B96F-D68C7E038F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8E7C99C-3FA5-3F81-7E22-6BC9F3BCA60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8E09D45-A30C-1864-D45C-26B6C36928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65A78646-72C7-ADA1-A9EE-CA750A05E248}"/>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0D9F89F-73DB-1D52-F496-7A3A3833B743}"/>
              </a:ext>
            </a:extLst>
          </p:cNvPr>
          <p:cNvSpPr>
            <a:spLocks noGrp="1"/>
          </p:cNvSpPr>
          <p:nvPr>
            <p:ph type="dt" sz="half" idx="10"/>
          </p:nvPr>
        </p:nvSpPr>
        <p:spPr/>
        <p:txBody>
          <a:bodyPr/>
          <a:lstStyle/>
          <a:p>
            <a:fld id="{A87A375B-595E-7C45-9BD5-38E740018350}" type="datetimeFigureOut">
              <a:rPr lang="en-US" smtClean="0"/>
              <a:t>6/18/24</a:t>
            </a:fld>
            <a:endParaRPr lang="en-US"/>
          </a:p>
        </p:txBody>
      </p:sp>
      <p:sp>
        <p:nvSpPr>
          <p:cNvPr id="8" name="Footer Placeholder 7">
            <a:extLst>
              <a:ext uri="{FF2B5EF4-FFF2-40B4-BE49-F238E27FC236}">
                <a16:creationId xmlns:a16="http://schemas.microsoft.com/office/drawing/2014/main" id="{E855AEC3-C5C7-000E-1F75-851D62C7B1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A64FBB-80F3-1F44-7E07-7E6390C5A4BA}"/>
              </a:ext>
            </a:extLst>
          </p:cNvPr>
          <p:cNvSpPr>
            <a:spLocks noGrp="1"/>
          </p:cNvSpPr>
          <p:nvPr>
            <p:ph type="sldNum" sz="quarter" idx="12"/>
          </p:nvPr>
        </p:nvSpPr>
        <p:spPr/>
        <p:txBody>
          <a:bodyPr/>
          <a:lstStyle/>
          <a:p>
            <a:fld id="{2853C201-F452-184A-A398-ED26ED61603E}" type="slidenum">
              <a:rPr lang="en-US" smtClean="0"/>
              <a:t>‹#›</a:t>
            </a:fld>
            <a:endParaRPr lang="en-US"/>
          </a:p>
        </p:txBody>
      </p:sp>
    </p:spTree>
    <p:extLst>
      <p:ext uri="{BB962C8B-B14F-4D97-AF65-F5344CB8AC3E}">
        <p14:creationId xmlns:p14="http://schemas.microsoft.com/office/powerpoint/2010/main" val="3374692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A1CAC-A812-622C-026C-95F7D25D2FA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3C3E8AE0-7411-67DB-E676-C893618FD69B}"/>
              </a:ext>
            </a:extLst>
          </p:cNvPr>
          <p:cNvSpPr>
            <a:spLocks noGrp="1"/>
          </p:cNvSpPr>
          <p:nvPr>
            <p:ph type="dt" sz="half" idx="10"/>
          </p:nvPr>
        </p:nvSpPr>
        <p:spPr/>
        <p:txBody>
          <a:bodyPr/>
          <a:lstStyle/>
          <a:p>
            <a:fld id="{A87A375B-595E-7C45-9BD5-38E740018350}" type="datetimeFigureOut">
              <a:rPr lang="en-US" smtClean="0"/>
              <a:t>6/18/24</a:t>
            </a:fld>
            <a:endParaRPr lang="en-US"/>
          </a:p>
        </p:txBody>
      </p:sp>
      <p:sp>
        <p:nvSpPr>
          <p:cNvPr id="4" name="Footer Placeholder 3">
            <a:extLst>
              <a:ext uri="{FF2B5EF4-FFF2-40B4-BE49-F238E27FC236}">
                <a16:creationId xmlns:a16="http://schemas.microsoft.com/office/drawing/2014/main" id="{652F8B07-F420-1F59-A87F-AB4FBE2BADD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B81158-A7B6-6FB2-1B8B-4FF054145A52}"/>
              </a:ext>
            </a:extLst>
          </p:cNvPr>
          <p:cNvSpPr>
            <a:spLocks noGrp="1"/>
          </p:cNvSpPr>
          <p:nvPr>
            <p:ph type="sldNum" sz="quarter" idx="12"/>
          </p:nvPr>
        </p:nvSpPr>
        <p:spPr/>
        <p:txBody>
          <a:bodyPr/>
          <a:lstStyle/>
          <a:p>
            <a:fld id="{2853C201-F452-184A-A398-ED26ED61603E}" type="slidenum">
              <a:rPr lang="en-US" smtClean="0"/>
              <a:t>‹#›</a:t>
            </a:fld>
            <a:endParaRPr lang="en-US"/>
          </a:p>
        </p:txBody>
      </p:sp>
    </p:spTree>
    <p:extLst>
      <p:ext uri="{BB962C8B-B14F-4D97-AF65-F5344CB8AC3E}">
        <p14:creationId xmlns:p14="http://schemas.microsoft.com/office/powerpoint/2010/main" val="15789273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E4F974-038A-0D35-4553-464DDFE93A90}"/>
              </a:ext>
            </a:extLst>
          </p:cNvPr>
          <p:cNvSpPr>
            <a:spLocks noGrp="1"/>
          </p:cNvSpPr>
          <p:nvPr>
            <p:ph type="dt" sz="half" idx="10"/>
          </p:nvPr>
        </p:nvSpPr>
        <p:spPr/>
        <p:txBody>
          <a:bodyPr/>
          <a:lstStyle/>
          <a:p>
            <a:fld id="{A87A375B-595E-7C45-9BD5-38E740018350}" type="datetimeFigureOut">
              <a:rPr lang="en-US" smtClean="0"/>
              <a:t>6/18/24</a:t>
            </a:fld>
            <a:endParaRPr lang="en-US"/>
          </a:p>
        </p:txBody>
      </p:sp>
      <p:sp>
        <p:nvSpPr>
          <p:cNvPr id="3" name="Footer Placeholder 2">
            <a:extLst>
              <a:ext uri="{FF2B5EF4-FFF2-40B4-BE49-F238E27FC236}">
                <a16:creationId xmlns:a16="http://schemas.microsoft.com/office/drawing/2014/main" id="{8FC6B288-ABCB-67B6-6E53-516D4CBD8D6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5743A3-D9CE-142A-FC15-A1775B2BB65F}"/>
              </a:ext>
            </a:extLst>
          </p:cNvPr>
          <p:cNvSpPr>
            <a:spLocks noGrp="1"/>
          </p:cNvSpPr>
          <p:nvPr>
            <p:ph type="sldNum" sz="quarter" idx="12"/>
          </p:nvPr>
        </p:nvSpPr>
        <p:spPr/>
        <p:txBody>
          <a:bodyPr/>
          <a:lstStyle/>
          <a:p>
            <a:fld id="{2853C201-F452-184A-A398-ED26ED61603E}" type="slidenum">
              <a:rPr lang="en-US" smtClean="0"/>
              <a:t>‹#›</a:t>
            </a:fld>
            <a:endParaRPr lang="en-US"/>
          </a:p>
        </p:txBody>
      </p:sp>
    </p:spTree>
    <p:extLst>
      <p:ext uri="{BB962C8B-B14F-4D97-AF65-F5344CB8AC3E}">
        <p14:creationId xmlns:p14="http://schemas.microsoft.com/office/powerpoint/2010/main" val="1213950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A2538-3E83-E2AD-9B9B-6BDE931C269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840F977-F54D-3617-7965-DD16B41127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79AC27FD-EA52-B095-E881-56497C3A1B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9C753EF-BF9E-765C-879A-FEBEBDAF6A7A}"/>
              </a:ext>
            </a:extLst>
          </p:cNvPr>
          <p:cNvSpPr>
            <a:spLocks noGrp="1"/>
          </p:cNvSpPr>
          <p:nvPr>
            <p:ph type="dt" sz="half" idx="10"/>
          </p:nvPr>
        </p:nvSpPr>
        <p:spPr/>
        <p:txBody>
          <a:bodyPr/>
          <a:lstStyle/>
          <a:p>
            <a:fld id="{A87A375B-595E-7C45-9BD5-38E740018350}" type="datetimeFigureOut">
              <a:rPr lang="en-US" smtClean="0"/>
              <a:t>6/18/24</a:t>
            </a:fld>
            <a:endParaRPr lang="en-US"/>
          </a:p>
        </p:txBody>
      </p:sp>
      <p:sp>
        <p:nvSpPr>
          <p:cNvPr id="6" name="Footer Placeholder 5">
            <a:extLst>
              <a:ext uri="{FF2B5EF4-FFF2-40B4-BE49-F238E27FC236}">
                <a16:creationId xmlns:a16="http://schemas.microsoft.com/office/drawing/2014/main" id="{C9A34227-79D4-1E00-216B-16BB109CDA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3C35BB-47E0-E47D-619A-E034A2208E93}"/>
              </a:ext>
            </a:extLst>
          </p:cNvPr>
          <p:cNvSpPr>
            <a:spLocks noGrp="1"/>
          </p:cNvSpPr>
          <p:nvPr>
            <p:ph type="sldNum" sz="quarter" idx="12"/>
          </p:nvPr>
        </p:nvSpPr>
        <p:spPr/>
        <p:txBody>
          <a:bodyPr/>
          <a:lstStyle/>
          <a:p>
            <a:fld id="{2853C201-F452-184A-A398-ED26ED61603E}" type="slidenum">
              <a:rPr lang="en-US" smtClean="0"/>
              <a:t>‹#›</a:t>
            </a:fld>
            <a:endParaRPr lang="en-US"/>
          </a:p>
        </p:txBody>
      </p:sp>
    </p:spTree>
    <p:extLst>
      <p:ext uri="{BB962C8B-B14F-4D97-AF65-F5344CB8AC3E}">
        <p14:creationId xmlns:p14="http://schemas.microsoft.com/office/powerpoint/2010/main" val="1279124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36B02-5F0B-150B-99D0-3862F8CF8E6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120907EA-AC54-FAB1-D0D7-F6F6801C95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CFE582-5453-406D-AD62-D8DA97CE36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963A137-E856-FDB0-6B37-8023050B3DAB}"/>
              </a:ext>
            </a:extLst>
          </p:cNvPr>
          <p:cNvSpPr>
            <a:spLocks noGrp="1"/>
          </p:cNvSpPr>
          <p:nvPr>
            <p:ph type="dt" sz="half" idx="10"/>
          </p:nvPr>
        </p:nvSpPr>
        <p:spPr/>
        <p:txBody>
          <a:bodyPr/>
          <a:lstStyle/>
          <a:p>
            <a:fld id="{A87A375B-595E-7C45-9BD5-38E740018350}" type="datetimeFigureOut">
              <a:rPr lang="en-US" smtClean="0"/>
              <a:t>6/18/24</a:t>
            </a:fld>
            <a:endParaRPr lang="en-US"/>
          </a:p>
        </p:txBody>
      </p:sp>
      <p:sp>
        <p:nvSpPr>
          <p:cNvPr id="6" name="Footer Placeholder 5">
            <a:extLst>
              <a:ext uri="{FF2B5EF4-FFF2-40B4-BE49-F238E27FC236}">
                <a16:creationId xmlns:a16="http://schemas.microsoft.com/office/drawing/2014/main" id="{BADE6E85-3E27-E819-2213-EBA7B6205F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045567-34BF-C3C1-5FCA-036576C60676}"/>
              </a:ext>
            </a:extLst>
          </p:cNvPr>
          <p:cNvSpPr>
            <a:spLocks noGrp="1"/>
          </p:cNvSpPr>
          <p:nvPr>
            <p:ph type="sldNum" sz="quarter" idx="12"/>
          </p:nvPr>
        </p:nvSpPr>
        <p:spPr/>
        <p:txBody>
          <a:bodyPr/>
          <a:lstStyle/>
          <a:p>
            <a:fld id="{2853C201-F452-184A-A398-ED26ED61603E}" type="slidenum">
              <a:rPr lang="en-US" smtClean="0"/>
              <a:t>‹#›</a:t>
            </a:fld>
            <a:endParaRPr lang="en-US"/>
          </a:p>
        </p:txBody>
      </p:sp>
    </p:spTree>
    <p:extLst>
      <p:ext uri="{BB962C8B-B14F-4D97-AF65-F5344CB8AC3E}">
        <p14:creationId xmlns:p14="http://schemas.microsoft.com/office/powerpoint/2010/main" val="9361573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71E3E2-E68B-D606-A18D-9806488E58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F1689BE-2731-F4BC-DB5C-B917551CAD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80938BF-3350-85DC-9FA7-635682D864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87A375B-595E-7C45-9BD5-38E740018350}" type="datetimeFigureOut">
              <a:rPr lang="en-US" smtClean="0"/>
              <a:t>6/18/24</a:t>
            </a:fld>
            <a:endParaRPr lang="en-US"/>
          </a:p>
        </p:txBody>
      </p:sp>
      <p:sp>
        <p:nvSpPr>
          <p:cNvPr id="5" name="Footer Placeholder 4">
            <a:extLst>
              <a:ext uri="{FF2B5EF4-FFF2-40B4-BE49-F238E27FC236}">
                <a16:creationId xmlns:a16="http://schemas.microsoft.com/office/drawing/2014/main" id="{66CDAB79-1648-839E-3219-1A663C8057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EE90B51-F5B0-0E2E-7A19-4D73C74539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853C201-F452-184A-A398-ED26ED61603E}" type="slidenum">
              <a:rPr lang="en-US" smtClean="0"/>
              <a:t>‹#›</a:t>
            </a:fld>
            <a:endParaRPr lang="en-US"/>
          </a:p>
        </p:txBody>
      </p:sp>
    </p:spTree>
    <p:extLst>
      <p:ext uri="{BB962C8B-B14F-4D97-AF65-F5344CB8AC3E}">
        <p14:creationId xmlns:p14="http://schemas.microsoft.com/office/powerpoint/2010/main" val="3654360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hyperlink" Target="https://sander.ai/2023/01/09/diffusion-language.html" TargetMode="Externa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vert="horz" lIns="121920" tIns="60960" rIns="121920" bIns="60960" rtlCol="0" anchor="t">
            <a:normAutofit lnSpcReduction="10000"/>
          </a:bodyPr>
          <a:lstStyle/>
          <a:p>
            <a:endParaRPr lang="en-US" dirty="0"/>
          </a:p>
          <a:p>
            <a:endParaRPr lang="en-US" dirty="0"/>
          </a:p>
          <a:p>
            <a:r>
              <a:rPr lang="en-US" dirty="0"/>
              <a:t>Applications</a:t>
            </a:r>
            <a:endParaRPr lang="en-US" b="0" dirty="0"/>
          </a:p>
        </p:txBody>
      </p:sp>
    </p:spTree>
    <p:extLst>
      <p:ext uri="{BB962C8B-B14F-4D97-AF65-F5344CB8AC3E}">
        <p14:creationId xmlns:p14="http://schemas.microsoft.com/office/powerpoint/2010/main" val="2372688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A9B7256-3561-8A55-5971-6323A018439A}"/>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926B19F3-3AD1-402F-74E9-83F924EE7AC2}"/>
              </a:ext>
            </a:extLst>
          </p:cNvPr>
          <p:cNvSpPr>
            <a:spLocks noGrp="1"/>
          </p:cNvSpPr>
          <p:nvPr>
            <p:ph type="body" sz="quarter" idx="11"/>
          </p:nvPr>
        </p:nvSpPr>
        <p:spPr/>
        <p:txBody>
          <a:bodyPr/>
          <a:lstStyle/>
          <a:p>
            <a:r>
              <a:rPr lang="en-US" dirty="0"/>
              <a:t>Multimodal generation – text-to-image</a:t>
            </a:r>
          </a:p>
          <a:p>
            <a:endParaRPr lang="en-US" dirty="0"/>
          </a:p>
        </p:txBody>
      </p:sp>
      <p:sp>
        <p:nvSpPr>
          <p:cNvPr id="4" name="Text Placeholder 3">
            <a:extLst>
              <a:ext uri="{FF2B5EF4-FFF2-40B4-BE49-F238E27FC236}">
                <a16:creationId xmlns:a16="http://schemas.microsoft.com/office/drawing/2014/main" id="{EC40E02C-532A-892D-2AB4-52C09FB3A4DB}"/>
              </a:ext>
            </a:extLst>
          </p:cNvPr>
          <p:cNvSpPr>
            <a:spLocks noGrp="1"/>
          </p:cNvSpPr>
          <p:nvPr>
            <p:ph type="body" sz="quarter" idx="12"/>
          </p:nvPr>
        </p:nvSpPr>
        <p:spPr/>
        <p:txBody>
          <a:bodyPr/>
          <a:lstStyle/>
          <a:p>
            <a:r>
              <a:rPr lang="en-US" dirty="0"/>
              <a:t>ControlNet – additional spatial conditioning controls:</a:t>
            </a:r>
          </a:p>
          <a:p>
            <a:pPr marL="0" indent="0">
              <a:buNone/>
            </a:pPr>
            <a:endParaRPr lang="en-US" dirty="0"/>
          </a:p>
        </p:txBody>
      </p:sp>
      <p:pic>
        <p:nvPicPr>
          <p:cNvPr id="5" name="Picture 4">
            <a:extLst>
              <a:ext uri="{FF2B5EF4-FFF2-40B4-BE49-F238E27FC236}">
                <a16:creationId xmlns:a16="http://schemas.microsoft.com/office/drawing/2014/main" id="{33596296-6389-20D7-1829-8A511408785A}"/>
              </a:ext>
            </a:extLst>
          </p:cNvPr>
          <p:cNvPicPr>
            <a:picLocks noChangeAspect="1"/>
          </p:cNvPicPr>
          <p:nvPr/>
        </p:nvPicPr>
        <p:blipFill>
          <a:blip r:embed="rId2"/>
          <a:stretch>
            <a:fillRect/>
          </a:stretch>
        </p:blipFill>
        <p:spPr>
          <a:xfrm>
            <a:off x="2205459" y="2225522"/>
            <a:ext cx="7772400" cy="3859239"/>
          </a:xfrm>
          <a:prstGeom prst="rect">
            <a:avLst/>
          </a:prstGeom>
        </p:spPr>
      </p:pic>
    </p:spTree>
    <p:extLst>
      <p:ext uri="{BB962C8B-B14F-4D97-AF65-F5344CB8AC3E}">
        <p14:creationId xmlns:p14="http://schemas.microsoft.com/office/powerpoint/2010/main" val="13423306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C42831F-B96B-8443-5C2B-91F0F6A500DC}"/>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21EC5E4A-FB26-4666-C3ED-4AE94766D757}"/>
              </a:ext>
            </a:extLst>
          </p:cNvPr>
          <p:cNvSpPr>
            <a:spLocks noGrp="1"/>
          </p:cNvSpPr>
          <p:nvPr>
            <p:ph type="body" sz="quarter" idx="11"/>
          </p:nvPr>
        </p:nvSpPr>
        <p:spPr/>
        <p:txBody>
          <a:bodyPr/>
          <a:lstStyle/>
          <a:p>
            <a:r>
              <a:rPr lang="en-US" dirty="0"/>
              <a:t>Multimodal generation – text-to-audio</a:t>
            </a:r>
          </a:p>
        </p:txBody>
      </p:sp>
      <p:sp>
        <p:nvSpPr>
          <p:cNvPr id="4" name="Text Placeholder 3">
            <a:extLst>
              <a:ext uri="{FF2B5EF4-FFF2-40B4-BE49-F238E27FC236}">
                <a16:creationId xmlns:a16="http://schemas.microsoft.com/office/drawing/2014/main" id="{4AA4A694-761A-A2EA-F744-DD6BF01EC7DD}"/>
              </a:ext>
            </a:extLst>
          </p:cNvPr>
          <p:cNvSpPr>
            <a:spLocks noGrp="1"/>
          </p:cNvSpPr>
          <p:nvPr>
            <p:ph type="body" sz="quarter" idx="12"/>
          </p:nvPr>
        </p:nvSpPr>
        <p:spPr/>
        <p:txBody>
          <a:bodyPr/>
          <a:lstStyle/>
          <a:p>
            <a:r>
              <a:rPr lang="en-US" dirty="0"/>
              <a:t>Grad-TTS – text-to-speech:</a:t>
            </a:r>
          </a:p>
          <a:p>
            <a:endParaRPr lang="en-US" dirty="0"/>
          </a:p>
        </p:txBody>
      </p:sp>
      <p:pic>
        <p:nvPicPr>
          <p:cNvPr id="6" name="Picture 5">
            <a:extLst>
              <a:ext uri="{FF2B5EF4-FFF2-40B4-BE49-F238E27FC236}">
                <a16:creationId xmlns:a16="http://schemas.microsoft.com/office/drawing/2014/main" id="{501C6C9C-0A5B-477F-D50B-93646A759A22}"/>
              </a:ext>
            </a:extLst>
          </p:cNvPr>
          <p:cNvPicPr>
            <a:picLocks noChangeAspect="1"/>
          </p:cNvPicPr>
          <p:nvPr/>
        </p:nvPicPr>
        <p:blipFill>
          <a:blip r:embed="rId2"/>
          <a:stretch>
            <a:fillRect/>
          </a:stretch>
        </p:blipFill>
        <p:spPr>
          <a:xfrm>
            <a:off x="2205459" y="2259501"/>
            <a:ext cx="7772400" cy="3452491"/>
          </a:xfrm>
          <a:prstGeom prst="rect">
            <a:avLst/>
          </a:prstGeom>
        </p:spPr>
      </p:pic>
    </p:spTree>
    <p:extLst>
      <p:ext uri="{BB962C8B-B14F-4D97-AF65-F5344CB8AC3E}">
        <p14:creationId xmlns:p14="http://schemas.microsoft.com/office/powerpoint/2010/main" val="269521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631AF1-1EB9-2F0B-05F2-A1288824E0A3}"/>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F8B3A308-378C-A81E-E17B-BF3A6BD8AF07}"/>
              </a:ext>
            </a:extLst>
          </p:cNvPr>
          <p:cNvSpPr>
            <a:spLocks noGrp="1"/>
          </p:cNvSpPr>
          <p:nvPr>
            <p:ph type="body" sz="quarter" idx="11"/>
          </p:nvPr>
        </p:nvSpPr>
        <p:spPr/>
        <p:txBody>
          <a:bodyPr/>
          <a:lstStyle/>
          <a:p>
            <a:r>
              <a:rPr lang="en-US" dirty="0"/>
              <a:t>Temporal data modeling – imputation</a:t>
            </a:r>
          </a:p>
        </p:txBody>
      </p:sp>
      <p:sp>
        <p:nvSpPr>
          <p:cNvPr id="4" name="Text Placeholder 3">
            <a:extLst>
              <a:ext uri="{FF2B5EF4-FFF2-40B4-BE49-F238E27FC236}">
                <a16:creationId xmlns:a16="http://schemas.microsoft.com/office/drawing/2014/main" id="{FA55D139-29C0-7B65-9829-000D44057A58}"/>
              </a:ext>
            </a:extLst>
          </p:cNvPr>
          <p:cNvSpPr>
            <a:spLocks noGrp="1"/>
          </p:cNvSpPr>
          <p:nvPr>
            <p:ph type="body" sz="quarter" idx="12"/>
          </p:nvPr>
        </p:nvSpPr>
        <p:spPr/>
        <p:txBody>
          <a:bodyPr/>
          <a:lstStyle/>
          <a:p>
            <a:r>
              <a:rPr lang="en-US" dirty="0"/>
              <a:t>Real world time series data often contains missing information</a:t>
            </a:r>
          </a:p>
          <a:p>
            <a:r>
              <a:rPr lang="en-US" dirty="0"/>
              <a:t>Imputation is the process of filling in that missing data:</a:t>
            </a:r>
          </a:p>
          <a:p>
            <a:pPr marL="0" indent="0">
              <a:buNone/>
            </a:pPr>
            <a:endParaRPr lang="en-US" dirty="0"/>
          </a:p>
        </p:txBody>
      </p:sp>
      <p:pic>
        <p:nvPicPr>
          <p:cNvPr id="5" name="Picture 4">
            <a:extLst>
              <a:ext uri="{FF2B5EF4-FFF2-40B4-BE49-F238E27FC236}">
                <a16:creationId xmlns:a16="http://schemas.microsoft.com/office/drawing/2014/main" id="{F4055581-66E6-1CAD-3EA8-DE6EBE62FD8C}"/>
              </a:ext>
            </a:extLst>
          </p:cNvPr>
          <p:cNvPicPr>
            <a:picLocks noChangeAspect="1"/>
          </p:cNvPicPr>
          <p:nvPr/>
        </p:nvPicPr>
        <p:blipFill>
          <a:blip r:embed="rId3"/>
          <a:stretch>
            <a:fillRect/>
          </a:stretch>
        </p:blipFill>
        <p:spPr>
          <a:xfrm>
            <a:off x="1686190" y="2784524"/>
            <a:ext cx="8819619" cy="2927468"/>
          </a:xfrm>
          <a:prstGeom prst="rect">
            <a:avLst/>
          </a:prstGeom>
        </p:spPr>
      </p:pic>
      <p:pic>
        <p:nvPicPr>
          <p:cNvPr id="6" name="Picture 5">
            <a:extLst>
              <a:ext uri="{FF2B5EF4-FFF2-40B4-BE49-F238E27FC236}">
                <a16:creationId xmlns:a16="http://schemas.microsoft.com/office/drawing/2014/main" id="{0B8B5A3B-F6A9-3C59-8287-836EF18BA026}"/>
              </a:ext>
            </a:extLst>
          </p:cNvPr>
          <p:cNvPicPr>
            <a:picLocks noChangeAspect="1"/>
          </p:cNvPicPr>
          <p:nvPr/>
        </p:nvPicPr>
        <p:blipFill>
          <a:blip r:embed="rId4"/>
          <a:stretch>
            <a:fillRect/>
          </a:stretch>
        </p:blipFill>
        <p:spPr>
          <a:xfrm>
            <a:off x="1686191" y="2654092"/>
            <a:ext cx="8819618" cy="3830504"/>
          </a:xfrm>
          <a:prstGeom prst="rect">
            <a:avLst/>
          </a:prstGeom>
        </p:spPr>
      </p:pic>
    </p:spTree>
    <p:extLst>
      <p:ext uri="{BB962C8B-B14F-4D97-AF65-F5344CB8AC3E}">
        <p14:creationId xmlns:p14="http://schemas.microsoft.com/office/powerpoint/2010/main" val="76827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4E3F2A9-3EC4-3E0B-0E6A-26A6DAD29FAC}"/>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1D666F38-6518-D017-C37A-C8C546E5BDC2}"/>
              </a:ext>
            </a:extLst>
          </p:cNvPr>
          <p:cNvSpPr>
            <a:spLocks noGrp="1"/>
          </p:cNvSpPr>
          <p:nvPr>
            <p:ph type="body" sz="quarter" idx="11"/>
          </p:nvPr>
        </p:nvSpPr>
        <p:spPr/>
        <p:txBody>
          <a:bodyPr/>
          <a:lstStyle/>
          <a:p>
            <a:r>
              <a:rPr lang="en-US" dirty="0"/>
              <a:t>Temporal data modeling – forecasting</a:t>
            </a:r>
          </a:p>
          <a:p>
            <a:endParaRPr lang="en-US" dirty="0"/>
          </a:p>
        </p:txBody>
      </p:sp>
      <p:sp>
        <p:nvSpPr>
          <p:cNvPr id="4" name="Text Placeholder 3">
            <a:extLst>
              <a:ext uri="{FF2B5EF4-FFF2-40B4-BE49-F238E27FC236}">
                <a16:creationId xmlns:a16="http://schemas.microsoft.com/office/drawing/2014/main" id="{D0B8E71B-1B72-2269-E1A9-A1B80E09D08B}"/>
              </a:ext>
            </a:extLst>
          </p:cNvPr>
          <p:cNvSpPr>
            <a:spLocks noGrp="1"/>
          </p:cNvSpPr>
          <p:nvPr>
            <p:ph type="body" sz="quarter" idx="12"/>
          </p:nvPr>
        </p:nvSpPr>
        <p:spPr/>
        <p:txBody>
          <a:bodyPr/>
          <a:lstStyle/>
          <a:p>
            <a:r>
              <a:rPr lang="en-US" dirty="0" err="1"/>
              <a:t>TimeGrad</a:t>
            </a:r>
            <a:r>
              <a:rPr lang="en-US" dirty="0"/>
              <a:t> – multivariate probabilistic time series forecasting</a:t>
            </a:r>
          </a:p>
          <a:p>
            <a:r>
              <a:rPr lang="en-US" dirty="0"/>
              <a:t>Uses a RNN to predict traffic data…</a:t>
            </a:r>
          </a:p>
          <a:p>
            <a:endParaRPr lang="en-US" dirty="0"/>
          </a:p>
        </p:txBody>
      </p:sp>
      <p:pic>
        <p:nvPicPr>
          <p:cNvPr id="5" name="Picture 4">
            <a:extLst>
              <a:ext uri="{FF2B5EF4-FFF2-40B4-BE49-F238E27FC236}">
                <a16:creationId xmlns:a16="http://schemas.microsoft.com/office/drawing/2014/main" id="{26BD5D2C-928A-7F39-9205-883804BDFA4E}"/>
              </a:ext>
            </a:extLst>
          </p:cNvPr>
          <p:cNvPicPr>
            <a:picLocks noChangeAspect="1"/>
          </p:cNvPicPr>
          <p:nvPr/>
        </p:nvPicPr>
        <p:blipFill>
          <a:blip r:embed="rId3"/>
          <a:stretch>
            <a:fillRect/>
          </a:stretch>
        </p:blipFill>
        <p:spPr>
          <a:xfrm>
            <a:off x="2936082" y="2644434"/>
            <a:ext cx="6311153" cy="3840162"/>
          </a:xfrm>
          <a:prstGeom prst="rect">
            <a:avLst/>
          </a:prstGeom>
        </p:spPr>
      </p:pic>
    </p:spTree>
    <p:extLst>
      <p:ext uri="{BB962C8B-B14F-4D97-AF65-F5344CB8AC3E}">
        <p14:creationId xmlns:p14="http://schemas.microsoft.com/office/powerpoint/2010/main" val="17007652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9499F4-95F5-436B-6714-BC026F45DB0A}"/>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D54EEEED-D880-89F5-E7A7-5C7094C6A963}"/>
              </a:ext>
            </a:extLst>
          </p:cNvPr>
          <p:cNvSpPr>
            <a:spLocks noGrp="1"/>
          </p:cNvSpPr>
          <p:nvPr>
            <p:ph type="body" sz="quarter" idx="11"/>
          </p:nvPr>
        </p:nvSpPr>
        <p:spPr/>
        <p:txBody>
          <a:bodyPr/>
          <a:lstStyle/>
          <a:p>
            <a:r>
              <a:rPr lang="en-US" dirty="0"/>
              <a:t>Materials</a:t>
            </a:r>
          </a:p>
        </p:txBody>
      </p:sp>
      <p:sp>
        <p:nvSpPr>
          <p:cNvPr id="4" name="Text Placeholder 3">
            <a:extLst>
              <a:ext uri="{FF2B5EF4-FFF2-40B4-BE49-F238E27FC236}">
                <a16:creationId xmlns:a16="http://schemas.microsoft.com/office/drawing/2014/main" id="{D695FCB6-BEBD-C17A-8262-9C3F6881D0F9}"/>
              </a:ext>
            </a:extLst>
          </p:cNvPr>
          <p:cNvSpPr>
            <a:spLocks noGrp="1"/>
          </p:cNvSpPr>
          <p:nvPr>
            <p:ph type="body" sz="quarter" idx="12"/>
          </p:nvPr>
        </p:nvSpPr>
        <p:spPr/>
        <p:txBody>
          <a:bodyPr/>
          <a:lstStyle/>
          <a:p>
            <a:r>
              <a:rPr lang="en-US" dirty="0"/>
              <a:t>Scalable diffusion for Materials Generation, DeepMind</a:t>
            </a:r>
          </a:p>
          <a:p>
            <a:endParaRPr lang="en-US" dirty="0"/>
          </a:p>
        </p:txBody>
      </p:sp>
      <p:pic>
        <p:nvPicPr>
          <p:cNvPr id="5" name="Picture 4">
            <a:extLst>
              <a:ext uri="{FF2B5EF4-FFF2-40B4-BE49-F238E27FC236}">
                <a16:creationId xmlns:a16="http://schemas.microsoft.com/office/drawing/2014/main" id="{ADC58F31-34EA-A365-3799-72D50628EDEA}"/>
              </a:ext>
            </a:extLst>
          </p:cNvPr>
          <p:cNvPicPr>
            <a:picLocks noChangeAspect="1"/>
          </p:cNvPicPr>
          <p:nvPr/>
        </p:nvPicPr>
        <p:blipFill>
          <a:blip r:embed="rId2"/>
          <a:stretch>
            <a:fillRect/>
          </a:stretch>
        </p:blipFill>
        <p:spPr>
          <a:xfrm>
            <a:off x="2205459" y="2193047"/>
            <a:ext cx="7772400" cy="1342354"/>
          </a:xfrm>
          <a:prstGeom prst="rect">
            <a:avLst/>
          </a:prstGeom>
        </p:spPr>
      </p:pic>
      <p:pic>
        <p:nvPicPr>
          <p:cNvPr id="6" name="Picture 5">
            <a:extLst>
              <a:ext uri="{FF2B5EF4-FFF2-40B4-BE49-F238E27FC236}">
                <a16:creationId xmlns:a16="http://schemas.microsoft.com/office/drawing/2014/main" id="{D224374E-B468-F5D1-7585-0773608AA268}"/>
              </a:ext>
            </a:extLst>
          </p:cNvPr>
          <p:cNvPicPr>
            <a:picLocks noChangeAspect="1"/>
          </p:cNvPicPr>
          <p:nvPr/>
        </p:nvPicPr>
        <p:blipFill>
          <a:blip r:embed="rId3"/>
          <a:stretch>
            <a:fillRect/>
          </a:stretch>
        </p:blipFill>
        <p:spPr>
          <a:xfrm>
            <a:off x="3124876" y="3535401"/>
            <a:ext cx="5942247" cy="3222358"/>
          </a:xfrm>
          <a:prstGeom prst="rect">
            <a:avLst/>
          </a:prstGeom>
        </p:spPr>
      </p:pic>
    </p:spTree>
    <p:extLst>
      <p:ext uri="{BB962C8B-B14F-4D97-AF65-F5344CB8AC3E}">
        <p14:creationId xmlns:p14="http://schemas.microsoft.com/office/powerpoint/2010/main" val="750841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CCFE13-5E78-8BCB-2BE9-E84CDADA6C46}"/>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990482B2-87C6-41F8-F1E2-1D65E2D68380}"/>
              </a:ext>
            </a:extLst>
          </p:cNvPr>
          <p:cNvSpPr>
            <a:spLocks noGrp="1"/>
          </p:cNvSpPr>
          <p:nvPr>
            <p:ph type="body" sz="quarter" idx="11"/>
          </p:nvPr>
        </p:nvSpPr>
        <p:spPr/>
        <p:txBody>
          <a:bodyPr/>
          <a:lstStyle/>
          <a:p>
            <a:r>
              <a:rPr lang="en-US" dirty="0"/>
              <a:t>Materials</a:t>
            </a:r>
          </a:p>
        </p:txBody>
      </p:sp>
      <p:sp>
        <p:nvSpPr>
          <p:cNvPr id="4" name="Text Placeholder 3">
            <a:extLst>
              <a:ext uri="{FF2B5EF4-FFF2-40B4-BE49-F238E27FC236}">
                <a16:creationId xmlns:a16="http://schemas.microsoft.com/office/drawing/2014/main" id="{B541A0E2-9C0D-0EFC-99C7-DCE5B1F2F715}"/>
              </a:ext>
            </a:extLst>
          </p:cNvPr>
          <p:cNvSpPr>
            <a:spLocks noGrp="1"/>
          </p:cNvSpPr>
          <p:nvPr>
            <p:ph type="body" sz="quarter" idx="12"/>
          </p:nvPr>
        </p:nvSpPr>
        <p:spPr/>
        <p:txBody>
          <a:bodyPr/>
          <a:lstStyle/>
          <a:p>
            <a:r>
              <a:rPr lang="en-US" dirty="0"/>
              <a:t>Generative toolkit for scientific discovery</a:t>
            </a:r>
          </a:p>
        </p:txBody>
      </p:sp>
      <p:pic>
        <p:nvPicPr>
          <p:cNvPr id="5" name="Picture 4">
            <a:extLst>
              <a:ext uri="{FF2B5EF4-FFF2-40B4-BE49-F238E27FC236}">
                <a16:creationId xmlns:a16="http://schemas.microsoft.com/office/drawing/2014/main" id="{87D2F60B-34A5-A506-B0F7-D7BBA5B0F310}"/>
              </a:ext>
            </a:extLst>
          </p:cNvPr>
          <p:cNvPicPr>
            <a:picLocks noChangeAspect="1"/>
          </p:cNvPicPr>
          <p:nvPr/>
        </p:nvPicPr>
        <p:blipFill>
          <a:blip r:embed="rId3"/>
          <a:stretch>
            <a:fillRect/>
          </a:stretch>
        </p:blipFill>
        <p:spPr>
          <a:xfrm>
            <a:off x="2205459" y="2169152"/>
            <a:ext cx="7772400" cy="4315444"/>
          </a:xfrm>
          <a:prstGeom prst="rect">
            <a:avLst/>
          </a:prstGeom>
        </p:spPr>
      </p:pic>
    </p:spTree>
    <p:extLst>
      <p:ext uri="{BB962C8B-B14F-4D97-AF65-F5344CB8AC3E}">
        <p14:creationId xmlns:p14="http://schemas.microsoft.com/office/powerpoint/2010/main" val="12320576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vert="horz" lIns="121920" tIns="60960" rIns="121920" bIns="60960" rtlCol="0" anchor="t">
            <a:normAutofit lnSpcReduction="10000"/>
          </a:bodyPr>
          <a:lstStyle/>
          <a:p>
            <a:endParaRPr lang="en-US" dirty="0"/>
          </a:p>
          <a:p>
            <a:endParaRPr lang="en-US" dirty="0"/>
          </a:p>
          <a:p>
            <a:r>
              <a:rPr lang="en-US" dirty="0"/>
              <a:t>Evaluating Diffusion Models</a:t>
            </a:r>
            <a:endParaRPr lang="en-US" b="0" dirty="0"/>
          </a:p>
        </p:txBody>
      </p:sp>
    </p:spTree>
    <p:extLst>
      <p:ext uri="{BB962C8B-B14F-4D97-AF65-F5344CB8AC3E}">
        <p14:creationId xmlns:p14="http://schemas.microsoft.com/office/powerpoint/2010/main" val="3913797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5A8BFB-2BF6-3C7E-042D-B23885BB625D}"/>
              </a:ext>
            </a:extLst>
          </p:cNvPr>
          <p:cNvSpPr>
            <a:spLocks noGrp="1"/>
          </p:cNvSpPr>
          <p:nvPr>
            <p:ph type="body" sz="quarter" idx="10"/>
          </p:nvPr>
        </p:nvSpPr>
        <p:spPr/>
        <p:txBody>
          <a:bodyPr/>
          <a:lstStyle/>
          <a:p>
            <a:r>
              <a:rPr lang="en-US" dirty="0"/>
              <a:t>Evaluation</a:t>
            </a:r>
          </a:p>
        </p:txBody>
      </p:sp>
      <p:sp>
        <p:nvSpPr>
          <p:cNvPr id="3" name="Text Placeholder 2">
            <a:extLst>
              <a:ext uri="{FF2B5EF4-FFF2-40B4-BE49-F238E27FC236}">
                <a16:creationId xmlns:a16="http://schemas.microsoft.com/office/drawing/2014/main" id="{B0F80C89-028B-289A-5203-E978386D7217}"/>
              </a:ext>
            </a:extLst>
          </p:cNvPr>
          <p:cNvSpPr>
            <a:spLocks noGrp="1"/>
          </p:cNvSpPr>
          <p:nvPr>
            <p:ph type="body" sz="quarter" idx="11"/>
          </p:nvPr>
        </p:nvSpPr>
        <p:spPr/>
        <p:txBody>
          <a:bodyPr/>
          <a:lstStyle/>
          <a:p>
            <a:r>
              <a:rPr lang="en-US" dirty="0"/>
              <a:t>How can we effectively evaluate diffusion models?</a:t>
            </a:r>
          </a:p>
        </p:txBody>
      </p:sp>
      <p:sp>
        <p:nvSpPr>
          <p:cNvPr id="4" name="Text Placeholder 3">
            <a:extLst>
              <a:ext uri="{FF2B5EF4-FFF2-40B4-BE49-F238E27FC236}">
                <a16:creationId xmlns:a16="http://schemas.microsoft.com/office/drawing/2014/main" id="{BA6D1A33-F4D9-3539-9E7B-84FCBFE05AC1}"/>
              </a:ext>
            </a:extLst>
          </p:cNvPr>
          <p:cNvSpPr>
            <a:spLocks noGrp="1"/>
          </p:cNvSpPr>
          <p:nvPr>
            <p:ph type="body" sz="quarter" idx="12"/>
          </p:nvPr>
        </p:nvSpPr>
        <p:spPr/>
        <p:txBody>
          <a:bodyPr/>
          <a:lstStyle/>
          <a:p>
            <a:r>
              <a:rPr lang="en-US" dirty="0"/>
              <a:t>How you choose to evaluate will be heavily dependent upon the task</a:t>
            </a:r>
          </a:p>
          <a:p>
            <a:r>
              <a:rPr lang="en-US" dirty="0"/>
              <a:t>The maturity of the metrics will also depend on the task</a:t>
            </a:r>
          </a:p>
          <a:p>
            <a:r>
              <a:rPr lang="en-US" dirty="0"/>
              <a:t>Evaluation for stable diffusion models will be significantly more advanced than for almost all other fields.</a:t>
            </a:r>
          </a:p>
          <a:p>
            <a:r>
              <a:rPr lang="en-US" dirty="0"/>
              <a:t>For many tasks, evaluation metrics will be whatever you are familiar with</a:t>
            </a:r>
          </a:p>
          <a:p>
            <a:pPr lvl="1"/>
            <a:r>
              <a:rPr lang="en-US" dirty="0"/>
              <a:t>E.g. for segmentation intersection over union</a:t>
            </a:r>
          </a:p>
          <a:p>
            <a:pPr lvl="1"/>
            <a:r>
              <a:rPr lang="en-US" dirty="0"/>
              <a:t>For imputation RMSE</a:t>
            </a:r>
          </a:p>
        </p:txBody>
      </p:sp>
    </p:spTree>
    <p:extLst>
      <p:ext uri="{BB962C8B-B14F-4D97-AF65-F5344CB8AC3E}">
        <p14:creationId xmlns:p14="http://schemas.microsoft.com/office/powerpoint/2010/main" val="23627902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5A8BFB-2BF6-3C7E-042D-B23885BB625D}"/>
              </a:ext>
            </a:extLst>
          </p:cNvPr>
          <p:cNvSpPr>
            <a:spLocks noGrp="1"/>
          </p:cNvSpPr>
          <p:nvPr>
            <p:ph type="body" sz="quarter" idx="10"/>
          </p:nvPr>
        </p:nvSpPr>
        <p:spPr/>
        <p:txBody>
          <a:bodyPr/>
          <a:lstStyle/>
          <a:p>
            <a:r>
              <a:rPr lang="en-US" dirty="0"/>
              <a:t>Evaluation</a:t>
            </a:r>
          </a:p>
        </p:txBody>
      </p:sp>
      <p:sp>
        <p:nvSpPr>
          <p:cNvPr id="3" name="Text Placeholder 2">
            <a:extLst>
              <a:ext uri="{FF2B5EF4-FFF2-40B4-BE49-F238E27FC236}">
                <a16:creationId xmlns:a16="http://schemas.microsoft.com/office/drawing/2014/main" id="{B0F80C89-028B-289A-5203-E978386D7217}"/>
              </a:ext>
            </a:extLst>
          </p:cNvPr>
          <p:cNvSpPr>
            <a:spLocks noGrp="1"/>
          </p:cNvSpPr>
          <p:nvPr>
            <p:ph type="body" sz="quarter" idx="11"/>
          </p:nvPr>
        </p:nvSpPr>
        <p:spPr/>
        <p:txBody>
          <a:bodyPr/>
          <a:lstStyle/>
          <a:p>
            <a:r>
              <a:rPr lang="en-US" dirty="0"/>
              <a:t>Stable Diffusion Models – qualitative methods</a:t>
            </a:r>
          </a:p>
        </p:txBody>
      </p:sp>
      <p:sp>
        <p:nvSpPr>
          <p:cNvPr id="4" name="Text Placeholder 3">
            <a:extLst>
              <a:ext uri="{FF2B5EF4-FFF2-40B4-BE49-F238E27FC236}">
                <a16:creationId xmlns:a16="http://schemas.microsoft.com/office/drawing/2014/main" id="{BA6D1A33-F4D9-3539-9E7B-84FCBFE05AC1}"/>
              </a:ext>
            </a:extLst>
          </p:cNvPr>
          <p:cNvSpPr>
            <a:spLocks noGrp="1"/>
          </p:cNvSpPr>
          <p:nvPr>
            <p:ph type="body" sz="quarter" idx="12"/>
          </p:nvPr>
        </p:nvSpPr>
        <p:spPr/>
        <p:txBody>
          <a:bodyPr/>
          <a:lstStyle/>
          <a:p>
            <a:r>
              <a:rPr lang="en-US" dirty="0"/>
              <a:t>Involves human assessment of generated images</a:t>
            </a:r>
          </a:p>
          <a:p>
            <a:r>
              <a:rPr lang="en-US" dirty="0"/>
              <a:t>Quality is measured across a range of aspects:</a:t>
            </a:r>
          </a:p>
          <a:p>
            <a:pPr lvl="1"/>
            <a:r>
              <a:rPr lang="en-US" dirty="0"/>
              <a:t>Compositionality</a:t>
            </a:r>
          </a:p>
          <a:p>
            <a:pPr lvl="1"/>
            <a:r>
              <a:rPr lang="en-US" dirty="0"/>
              <a:t>Image-text alignment</a:t>
            </a:r>
          </a:p>
          <a:p>
            <a:pPr lvl="1"/>
            <a:r>
              <a:rPr lang="en-US" dirty="0"/>
              <a:t>Spatial relations</a:t>
            </a:r>
          </a:p>
          <a:p>
            <a:r>
              <a:rPr lang="en-US" dirty="0"/>
              <a:t>Outputs are measured for common prompts of varying degrees of difficulty:</a:t>
            </a:r>
          </a:p>
          <a:p>
            <a:pPr lvl="1"/>
            <a:r>
              <a:rPr lang="en-US" dirty="0" err="1"/>
              <a:t>DrawBench</a:t>
            </a:r>
            <a:endParaRPr lang="en-US" dirty="0"/>
          </a:p>
          <a:p>
            <a:pPr lvl="1"/>
            <a:r>
              <a:rPr lang="en-US" dirty="0" err="1"/>
              <a:t>PartiPrompts</a:t>
            </a:r>
            <a:endParaRPr lang="en-US" dirty="0"/>
          </a:p>
          <a:p>
            <a:endParaRPr lang="en-US" dirty="0"/>
          </a:p>
          <a:p>
            <a:endParaRPr lang="en-US" dirty="0"/>
          </a:p>
        </p:txBody>
      </p:sp>
    </p:spTree>
    <p:extLst>
      <p:ext uri="{BB962C8B-B14F-4D97-AF65-F5344CB8AC3E}">
        <p14:creationId xmlns:p14="http://schemas.microsoft.com/office/powerpoint/2010/main" val="39697621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5A8BFB-2BF6-3C7E-042D-B23885BB625D}"/>
              </a:ext>
            </a:extLst>
          </p:cNvPr>
          <p:cNvSpPr>
            <a:spLocks noGrp="1"/>
          </p:cNvSpPr>
          <p:nvPr>
            <p:ph type="body" sz="quarter" idx="10"/>
          </p:nvPr>
        </p:nvSpPr>
        <p:spPr/>
        <p:txBody>
          <a:bodyPr/>
          <a:lstStyle/>
          <a:p>
            <a:r>
              <a:rPr lang="en-US" dirty="0"/>
              <a:t>Evaluation</a:t>
            </a:r>
          </a:p>
        </p:txBody>
      </p:sp>
      <p:sp>
        <p:nvSpPr>
          <p:cNvPr id="3" name="Text Placeholder 2">
            <a:extLst>
              <a:ext uri="{FF2B5EF4-FFF2-40B4-BE49-F238E27FC236}">
                <a16:creationId xmlns:a16="http://schemas.microsoft.com/office/drawing/2014/main" id="{B0F80C89-028B-289A-5203-E978386D7217}"/>
              </a:ext>
            </a:extLst>
          </p:cNvPr>
          <p:cNvSpPr>
            <a:spLocks noGrp="1"/>
          </p:cNvSpPr>
          <p:nvPr>
            <p:ph type="body" sz="quarter" idx="11"/>
          </p:nvPr>
        </p:nvSpPr>
        <p:spPr/>
        <p:txBody>
          <a:bodyPr/>
          <a:lstStyle/>
          <a:p>
            <a:r>
              <a:rPr lang="en-US" dirty="0"/>
              <a:t>Stable Diffusion Models – quantitative methods</a:t>
            </a:r>
          </a:p>
        </p:txBody>
      </p:sp>
      <p:sp>
        <p:nvSpPr>
          <p:cNvPr id="4" name="Text Placeholder 3">
            <a:extLst>
              <a:ext uri="{FF2B5EF4-FFF2-40B4-BE49-F238E27FC236}">
                <a16:creationId xmlns:a16="http://schemas.microsoft.com/office/drawing/2014/main" id="{BA6D1A33-F4D9-3539-9E7B-84FCBFE05AC1}"/>
              </a:ext>
            </a:extLst>
          </p:cNvPr>
          <p:cNvSpPr>
            <a:spLocks noGrp="1"/>
          </p:cNvSpPr>
          <p:nvPr>
            <p:ph type="body" sz="quarter" idx="12"/>
          </p:nvPr>
        </p:nvSpPr>
        <p:spPr/>
        <p:txBody>
          <a:bodyPr/>
          <a:lstStyle/>
          <a:p>
            <a:r>
              <a:rPr lang="en-US" dirty="0"/>
              <a:t>Text-guided</a:t>
            </a:r>
          </a:p>
          <a:p>
            <a:pPr lvl="1"/>
            <a:r>
              <a:rPr lang="en-US" dirty="0"/>
              <a:t>CLIP score – measures the compatibility of image-caption pairs</a:t>
            </a:r>
          </a:p>
          <a:p>
            <a:pPr lvl="1"/>
            <a:r>
              <a:rPr lang="en-US" dirty="0"/>
              <a:t>Semantic similarity between image and caption</a:t>
            </a:r>
          </a:p>
          <a:p>
            <a:pPr lvl="1"/>
            <a:r>
              <a:rPr lang="en-US" dirty="0"/>
              <a:t>Higher CLIP score is better</a:t>
            </a:r>
          </a:p>
          <a:p>
            <a:pPr lvl="1"/>
            <a:r>
              <a:rPr lang="en-US" dirty="0"/>
              <a:t>CLIP score is highly correlated with human judgement</a:t>
            </a:r>
          </a:p>
          <a:p>
            <a:r>
              <a:rPr lang="en-US" dirty="0"/>
              <a:t>Image-conditioned</a:t>
            </a:r>
          </a:p>
          <a:p>
            <a:pPr lvl="1"/>
            <a:r>
              <a:rPr lang="en-US" dirty="0"/>
              <a:t>Generate an image with a prompt (e.g. “A picture of a majestic Tonkinese cat.”)</a:t>
            </a:r>
          </a:p>
          <a:p>
            <a:pPr lvl="1"/>
            <a:r>
              <a:rPr lang="en-US" dirty="0"/>
              <a:t>Feed image into the model with a prompt (e.g. “Make the cat into a samurai.”) to produce image A.</a:t>
            </a:r>
          </a:p>
          <a:p>
            <a:pPr lvl="1"/>
            <a:r>
              <a:rPr lang="en-US" dirty="0"/>
              <a:t>Feed image into the model with a second prompt (e.g. “Make the cat into a </a:t>
            </a:r>
            <a:r>
              <a:rPr lang="en-US" dirty="0" err="1"/>
              <a:t>businesscat</a:t>
            </a:r>
            <a:r>
              <a:rPr lang="en-US" dirty="0"/>
              <a:t>.</a:t>
            </a:r>
            <a:r>
              <a:rPr lang="en-US" dirty="0">
                <a:sym typeface="Wingdings" pitchFamily="2" charset="2"/>
              </a:rPr>
              <a:t>”) to produce image B</a:t>
            </a:r>
            <a:endParaRPr lang="en-US" dirty="0"/>
          </a:p>
          <a:p>
            <a:pPr lvl="1"/>
            <a:r>
              <a:rPr lang="en-US" dirty="0"/>
              <a:t>We then look at the change in the CLIP score between image A and B and between the change in the two captions</a:t>
            </a:r>
          </a:p>
          <a:p>
            <a:pPr lvl="1"/>
            <a:r>
              <a:rPr lang="en-US" dirty="0"/>
              <a:t>The higher the better</a:t>
            </a:r>
          </a:p>
          <a:p>
            <a:pPr lvl="1"/>
            <a:r>
              <a:rPr lang="en-US" dirty="0"/>
              <a:t>We can also measure the similarity between the original image, and the changed image</a:t>
            </a:r>
          </a:p>
        </p:txBody>
      </p:sp>
    </p:spTree>
    <p:extLst>
      <p:ext uri="{BB962C8B-B14F-4D97-AF65-F5344CB8AC3E}">
        <p14:creationId xmlns:p14="http://schemas.microsoft.com/office/powerpoint/2010/main" val="1883055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6C4C6B-E9DF-BCAE-3881-2C3E010F7D0E}"/>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ADC00C57-26A2-6A0A-4E2C-393BCD6B425D}"/>
              </a:ext>
            </a:extLst>
          </p:cNvPr>
          <p:cNvSpPr>
            <a:spLocks noGrp="1"/>
          </p:cNvSpPr>
          <p:nvPr>
            <p:ph type="body" sz="quarter" idx="11"/>
          </p:nvPr>
        </p:nvSpPr>
        <p:spPr/>
        <p:txBody>
          <a:bodyPr/>
          <a:lstStyle/>
          <a:p>
            <a:r>
              <a:rPr lang="en-US" dirty="0"/>
              <a:t>Overview</a:t>
            </a:r>
          </a:p>
        </p:txBody>
      </p:sp>
      <p:sp>
        <p:nvSpPr>
          <p:cNvPr id="4" name="Text Placeholder 3">
            <a:extLst>
              <a:ext uri="{FF2B5EF4-FFF2-40B4-BE49-F238E27FC236}">
                <a16:creationId xmlns:a16="http://schemas.microsoft.com/office/drawing/2014/main" id="{831F69FB-3D21-5453-F577-0F32C48DFF18}"/>
              </a:ext>
            </a:extLst>
          </p:cNvPr>
          <p:cNvSpPr>
            <a:spLocks noGrp="1"/>
          </p:cNvSpPr>
          <p:nvPr>
            <p:ph type="body" sz="quarter" idx="12"/>
          </p:nvPr>
        </p:nvSpPr>
        <p:spPr>
          <a:xfrm>
            <a:off x="503659" y="1867010"/>
            <a:ext cx="4175917" cy="3994529"/>
          </a:xfrm>
        </p:spPr>
        <p:txBody>
          <a:bodyPr>
            <a:normAutofit/>
          </a:bodyPr>
          <a:lstStyle/>
          <a:p>
            <a:pPr marL="0" indent="0">
              <a:buNone/>
            </a:pPr>
            <a:r>
              <a:rPr lang="en-US" dirty="0"/>
              <a:t>Unconditional and Conditional</a:t>
            </a:r>
          </a:p>
          <a:p>
            <a:pPr marL="0" indent="0">
              <a:buNone/>
            </a:pPr>
            <a:r>
              <a:rPr lang="en-US" dirty="0"/>
              <a:t>Computer Vision</a:t>
            </a:r>
          </a:p>
          <a:p>
            <a:r>
              <a:rPr lang="en-US" dirty="0"/>
              <a:t>Segmentation</a:t>
            </a:r>
          </a:p>
          <a:p>
            <a:r>
              <a:rPr lang="en-US" dirty="0"/>
              <a:t>Video generation</a:t>
            </a:r>
          </a:p>
          <a:p>
            <a:r>
              <a:rPr lang="en-US" dirty="0"/>
              <a:t>Point clouds</a:t>
            </a:r>
          </a:p>
          <a:p>
            <a:r>
              <a:rPr lang="en-US" dirty="0"/>
              <a:t>Anomaly detection</a:t>
            </a:r>
          </a:p>
          <a:p>
            <a:pPr marL="0" indent="0">
              <a:buNone/>
            </a:pPr>
            <a:r>
              <a:rPr lang="en-US" dirty="0"/>
              <a:t>Natural Language Generation</a:t>
            </a:r>
          </a:p>
          <a:p>
            <a:pPr marL="0" indent="0">
              <a:buNone/>
            </a:pPr>
            <a:r>
              <a:rPr lang="en-US" dirty="0"/>
              <a:t>Multi-modal Generation</a:t>
            </a:r>
          </a:p>
          <a:p>
            <a:r>
              <a:rPr lang="en-US" dirty="0"/>
              <a:t>Text-to-something</a:t>
            </a:r>
          </a:p>
        </p:txBody>
      </p:sp>
      <p:sp>
        <p:nvSpPr>
          <p:cNvPr id="5" name="Text Placeholder 3">
            <a:extLst>
              <a:ext uri="{FF2B5EF4-FFF2-40B4-BE49-F238E27FC236}">
                <a16:creationId xmlns:a16="http://schemas.microsoft.com/office/drawing/2014/main" id="{BC042AF1-4C65-2A99-0A66-EE96136E242F}"/>
              </a:ext>
            </a:extLst>
          </p:cNvPr>
          <p:cNvSpPr txBox="1">
            <a:spLocks/>
          </p:cNvSpPr>
          <p:nvPr/>
        </p:nvSpPr>
        <p:spPr>
          <a:xfrm>
            <a:off x="6091659" y="1884128"/>
            <a:ext cx="4175917" cy="3994529"/>
          </a:xfrm>
          <a:prstGeom prst="rect">
            <a:avLst/>
          </a:prstGeom>
        </p:spPr>
        <p:txBody>
          <a:bodyPr vert="horz" lIns="91440" tIns="45720" rIns="91440" bIns="45720" rtlCol="0">
            <a:normAutofit/>
          </a:bodyPr>
          <a:lstStyle>
            <a:lvl1pPr marL="380990" indent="-380990" algn="l" defTabSz="914400" rtl="0" eaLnBrk="1" latinLnBrk="0" hangingPunct="1">
              <a:lnSpc>
                <a:spcPct val="90000"/>
              </a:lnSpc>
              <a:spcBef>
                <a:spcPts val="1000"/>
              </a:spcBef>
              <a:buClr>
                <a:srgbClr val="235EE2"/>
              </a:buClr>
              <a:buSzPct val="70000"/>
              <a:buFont typeface="Courier New"/>
              <a:buChar char="o"/>
              <a:defRPr sz="1867" kern="1200" baseline="0">
                <a:solidFill>
                  <a:schemeClr val="tx1">
                    <a:lumMod val="75000"/>
                    <a:lumOff val="25000"/>
                  </a:schemeClr>
                </a:solidFill>
                <a:latin typeface="Helvetica"/>
                <a:ea typeface="+mn-ea"/>
                <a:cs typeface="Helvetica"/>
              </a:defRPr>
            </a:lvl1pPr>
            <a:lvl2pPr marL="685800" indent="-228600" algn="l" defTabSz="914400" rtl="0" eaLnBrk="1" latinLnBrk="0" hangingPunct="1">
              <a:lnSpc>
                <a:spcPct val="90000"/>
              </a:lnSpc>
              <a:spcBef>
                <a:spcPts val="500"/>
              </a:spcBef>
              <a:buClr>
                <a:srgbClr val="235EE2"/>
              </a:buClr>
              <a:buSzPct val="70000"/>
              <a:buFont typeface="Arial" panose="020B0604020202020204" pitchFamily="34" charset="0"/>
              <a:buChar char="•"/>
              <a:defRPr sz="1600" kern="1200" baseline="0">
                <a:solidFill>
                  <a:schemeClr val="tx1">
                    <a:lumMod val="65000"/>
                    <a:lumOff val="35000"/>
                  </a:schemeClr>
                </a:solidFill>
                <a:latin typeface="Helvetica Light"/>
                <a:ea typeface="+mn-ea"/>
                <a:cs typeface="Helvetica Light"/>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venir Heavy"/>
                <a:ea typeface="+mn-ea"/>
                <a:cs typeface="Avenir Heavy"/>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Heavy"/>
                <a:ea typeface="+mn-ea"/>
                <a:cs typeface="Avenir Heavy"/>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Heavy"/>
                <a:ea typeface="+mn-ea"/>
                <a:cs typeface="Avenir Heavy"/>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Temporal Data Modeling</a:t>
            </a:r>
          </a:p>
          <a:p>
            <a:r>
              <a:rPr lang="en-US" dirty="0"/>
              <a:t>Time series imputation</a:t>
            </a:r>
          </a:p>
          <a:p>
            <a:r>
              <a:rPr lang="en-US" dirty="0"/>
              <a:t>Forecasting</a:t>
            </a:r>
          </a:p>
          <a:p>
            <a:r>
              <a:rPr lang="en-US" dirty="0"/>
              <a:t>Signal processing</a:t>
            </a:r>
          </a:p>
          <a:p>
            <a:pPr marL="0" indent="0">
              <a:buNone/>
            </a:pPr>
            <a:r>
              <a:rPr lang="en-US" dirty="0"/>
              <a:t>Interdisciplinary</a:t>
            </a:r>
          </a:p>
          <a:p>
            <a:r>
              <a:rPr lang="en-US" dirty="0"/>
              <a:t>Drug design</a:t>
            </a:r>
          </a:p>
          <a:p>
            <a:r>
              <a:rPr lang="en-US" dirty="0"/>
              <a:t>Materials</a:t>
            </a:r>
          </a:p>
          <a:p>
            <a:r>
              <a:rPr lang="en-US" dirty="0"/>
              <a:t>Medical imaging</a:t>
            </a:r>
          </a:p>
        </p:txBody>
      </p:sp>
      <p:pic>
        <p:nvPicPr>
          <p:cNvPr id="6" name="Picture 5">
            <a:extLst>
              <a:ext uri="{FF2B5EF4-FFF2-40B4-BE49-F238E27FC236}">
                <a16:creationId xmlns:a16="http://schemas.microsoft.com/office/drawing/2014/main" id="{DE69F938-6C78-B43F-7F34-086DD93D2CFD}"/>
              </a:ext>
            </a:extLst>
          </p:cNvPr>
          <p:cNvPicPr>
            <a:picLocks noChangeAspect="1"/>
          </p:cNvPicPr>
          <p:nvPr/>
        </p:nvPicPr>
        <p:blipFill>
          <a:blip r:embed="rId3"/>
          <a:stretch>
            <a:fillRect/>
          </a:stretch>
        </p:blipFill>
        <p:spPr>
          <a:xfrm>
            <a:off x="455334" y="1146008"/>
            <a:ext cx="11233007" cy="5062377"/>
          </a:xfrm>
          <a:prstGeom prst="rect">
            <a:avLst/>
          </a:prstGeom>
        </p:spPr>
      </p:pic>
    </p:spTree>
    <p:extLst>
      <p:ext uri="{BB962C8B-B14F-4D97-AF65-F5344CB8AC3E}">
        <p14:creationId xmlns:p14="http://schemas.microsoft.com/office/powerpoint/2010/main" val="2806667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5A8BFB-2BF6-3C7E-042D-B23885BB625D}"/>
              </a:ext>
            </a:extLst>
          </p:cNvPr>
          <p:cNvSpPr>
            <a:spLocks noGrp="1"/>
          </p:cNvSpPr>
          <p:nvPr>
            <p:ph type="body" sz="quarter" idx="10"/>
          </p:nvPr>
        </p:nvSpPr>
        <p:spPr/>
        <p:txBody>
          <a:bodyPr/>
          <a:lstStyle/>
          <a:p>
            <a:r>
              <a:rPr lang="en-US" dirty="0"/>
              <a:t>Evaluation</a:t>
            </a:r>
          </a:p>
        </p:txBody>
      </p:sp>
      <p:sp>
        <p:nvSpPr>
          <p:cNvPr id="3" name="Text Placeholder 2">
            <a:extLst>
              <a:ext uri="{FF2B5EF4-FFF2-40B4-BE49-F238E27FC236}">
                <a16:creationId xmlns:a16="http://schemas.microsoft.com/office/drawing/2014/main" id="{B0F80C89-028B-289A-5203-E978386D7217}"/>
              </a:ext>
            </a:extLst>
          </p:cNvPr>
          <p:cNvSpPr>
            <a:spLocks noGrp="1"/>
          </p:cNvSpPr>
          <p:nvPr>
            <p:ph type="body" sz="quarter" idx="11"/>
          </p:nvPr>
        </p:nvSpPr>
        <p:spPr/>
        <p:txBody>
          <a:bodyPr/>
          <a:lstStyle/>
          <a:p>
            <a:r>
              <a:rPr lang="en-US" dirty="0"/>
              <a:t>Stable Diffusion Models – quantitative methods</a:t>
            </a:r>
          </a:p>
        </p:txBody>
      </p:sp>
      <p:sp>
        <p:nvSpPr>
          <p:cNvPr id="4" name="Text Placeholder 3">
            <a:extLst>
              <a:ext uri="{FF2B5EF4-FFF2-40B4-BE49-F238E27FC236}">
                <a16:creationId xmlns:a16="http://schemas.microsoft.com/office/drawing/2014/main" id="{BA6D1A33-F4D9-3539-9E7B-84FCBFE05AC1}"/>
              </a:ext>
            </a:extLst>
          </p:cNvPr>
          <p:cNvSpPr>
            <a:spLocks noGrp="1"/>
          </p:cNvSpPr>
          <p:nvPr>
            <p:ph type="body" sz="quarter" idx="12"/>
          </p:nvPr>
        </p:nvSpPr>
        <p:spPr/>
        <p:txBody>
          <a:bodyPr/>
          <a:lstStyle/>
          <a:p>
            <a:r>
              <a:rPr lang="en-US" dirty="0"/>
              <a:t>Class-conditioned models are pretrained on a class-labeled dataset.</a:t>
            </a:r>
          </a:p>
          <a:p>
            <a:pPr lvl="1"/>
            <a:r>
              <a:rPr lang="en-US" dirty="0" err="1"/>
              <a:t>Frechet</a:t>
            </a:r>
            <a:r>
              <a:rPr lang="en-US" dirty="0"/>
              <a:t> Inception Distance (FID)</a:t>
            </a:r>
          </a:p>
          <a:p>
            <a:pPr lvl="1"/>
            <a:r>
              <a:rPr lang="en-US" dirty="0"/>
              <a:t>Kernel Inception Distance</a:t>
            </a:r>
          </a:p>
          <a:p>
            <a:pPr lvl="1"/>
            <a:r>
              <a:rPr lang="en-US" dirty="0"/>
              <a:t>Inception Score</a:t>
            </a:r>
          </a:p>
          <a:p>
            <a:r>
              <a:rPr lang="en-US" dirty="0"/>
              <a:t>FID</a:t>
            </a:r>
          </a:p>
          <a:p>
            <a:pPr lvl="1"/>
            <a:r>
              <a:rPr lang="en-US" dirty="0"/>
              <a:t>Find the </a:t>
            </a:r>
            <a:r>
              <a:rPr lang="en-US" dirty="0" err="1"/>
              <a:t>Frechet</a:t>
            </a:r>
            <a:r>
              <a:rPr lang="en-US" dirty="0"/>
              <a:t> distance between Gaussians fitted to feature representations of Inception.</a:t>
            </a:r>
          </a:p>
          <a:p>
            <a:pPr lvl="1"/>
            <a:r>
              <a:rPr lang="en-US" dirty="0"/>
              <a:t>Use the Inception v3 model and cut off the final classification layer</a:t>
            </a:r>
          </a:p>
          <a:p>
            <a:pPr lvl="1"/>
            <a:r>
              <a:rPr lang="en-US" dirty="0"/>
              <a:t>Get the ImageNet dataset (or a subset of it)</a:t>
            </a:r>
          </a:p>
          <a:p>
            <a:pPr lvl="1"/>
            <a:r>
              <a:rPr lang="en-US" dirty="0"/>
              <a:t>Generate a bunch of images</a:t>
            </a:r>
          </a:p>
          <a:p>
            <a:pPr lvl="1"/>
            <a:r>
              <a:rPr lang="en-US" dirty="0"/>
              <a:t>Stuff both generated and ImageNet images into Inception and get the feature representations</a:t>
            </a:r>
          </a:p>
          <a:p>
            <a:pPr lvl="1"/>
            <a:r>
              <a:rPr lang="en-US" dirty="0"/>
              <a:t>Fit two Gaussians to the representations</a:t>
            </a:r>
          </a:p>
          <a:p>
            <a:pPr lvl="1"/>
            <a:r>
              <a:rPr lang="en-US" dirty="0"/>
              <a:t>Compute the </a:t>
            </a:r>
            <a:r>
              <a:rPr lang="en-US" dirty="0" err="1"/>
              <a:t>Frechet</a:t>
            </a:r>
            <a:r>
              <a:rPr lang="en-US" dirty="0"/>
              <a:t> Distance.</a:t>
            </a:r>
          </a:p>
        </p:txBody>
      </p:sp>
    </p:spTree>
    <p:extLst>
      <p:ext uri="{BB962C8B-B14F-4D97-AF65-F5344CB8AC3E}">
        <p14:creationId xmlns:p14="http://schemas.microsoft.com/office/powerpoint/2010/main" val="35803940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6C4C6B-E9DF-BCAE-3881-2C3E010F7D0E}"/>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ADC00C57-26A2-6A0A-4E2C-393BCD6B425D}"/>
              </a:ext>
            </a:extLst>
          </p:cNvPr>
          <p:cNvSpPr>
            <a:spLocks noGrp="1"/>
          </p:cNvSpPr>
          <p:nvPr>
            <p:ph type="body" sz="quarter" idx="11"/>
          </p:nvPr>
        </p:nvSpPr>
        <p:spPr/>
        <p:txBody>
          <a:bodyPr/>
          <a:lstStyle/>
          <a:p>
            <a:r>
              <a:rPr lang="en-US" dirty="0"/>
              <a:t>Diffusion model paradigms – (un)conditional and classifier(-free)</a:t>
            </a:r>
          </a:p>
        </p:txBody>
      </p:sp>
      <p:sp>
        <p:nvSpPr>
          <p:cNvPr id="4" name="Text Placeholder 3">
            <a:extLst>
              <a:ext uri="{FF2B5EF4-FFF2-40B4-BE49-F238E27FC236}">
                <a16:creationId xmlns:a16="http://schemas.microsoft.com/office/drawing/2014/main" id="{831F69FB-3D21-5453-F577-0F32C48DFF18}"/>
              </a:ext>
            </a:extLst>
          </p:cNvPr>
          <p:cNvSpPr>
            <a:spLocks noGrp="1"/>
          </p:cNvSpPr>
          <p:nvPr>
            <p:ph type="body" sz="quarter" idx="12"/>
          </p:nvPr>
        </p:nvSpPr>
        <p:spPr/>
        <p:txBody>
          <a:bodyPr/>
          <a:lstStyle/>
          <a:p>
            <a:r>
              <a:rPr lang="en-US" dirty="0"/>
              <a:t>When we talk about “conditioning” a model, we are usually referring to additional information fed to the model</a:t>
            </a:r>
          </a:p>
          <a:p>
            <a:r>
              <a:rPr lang="en-US" dirty="0"/>
              <a:t>Unconditional generation is simply following the DDPM algorithm with no text labels.</a:t>
            </a:r>
          </a:p>
          <a:p>
            <a:r>
              <a:rPr lang="en-US" dirty="0"/>
              <a:t>But we can also just generate content without any guidance – this is unconditional generation</a:t>
            </a:r>
          </a:p>
          <a:p>
            <a:r>
              <a:rPr lang="en-US" dirty="0"/>
              <a:t>There are a few main types of conditioning mechanisms:</a:t>
            </a:r>
          </a:p>
          <a:p>
            <a:pPr lvl="1"/>
            <a:r>
              <a:rPr lang="en-US" dirty="0"/>
              <a:t>Concatenation</a:t>
            </a:r>
          </a:p>
          <a:p>
            <a:pPr lvl="1"/>
            <a:r>
              <a:rPr lang="en-US" dirty="0"/>
              <a:t>Gradient-based</a:t>
            </a:r>
          </a:p>
          <a:p>
            <a:pPr lvl="1"/>
            <a:r>
              <a:rPr lang="en-US" dirty="0"/>
              <a:t>Cross-attention</a:t>
            </a:r>
          </a:p>
          <a:p>
            <a:r>
              <a:rPr lang="en-US" dirty="0"/>
              <a:t>Classifier vs classifier-free</a:t>
            </a:r>
          </a:p>
          <a:p>
            <a:pPr lvl="1"/>
            <a:r>
              <a:rPr lang="en-US" b="1" i="1" dirty="0"/>
              <a:t>Classifier</a:t>
            </a:r>
            <a:r>
              <a:rPr lang="en-US" dirty="0"/>
              <a:t> – train an additional classifier to guide the model.</a:t>
            </a:r>
          </a:p>
          <a:p>
            <a:pPr lvl="2"/>
            <a:r>
              <a:rPr lang="en-US" sz="1600" dirty="0">
                <a:latin typeface="Helvetica" pitchFamily="2" charset="0"/>
              </a:rPr>
              <a:t>Complicated, begin to approach GANs.</a:t>
            </a:r>
            <a:endParaRPr lang="en-US" sz="1600" b="1" dirty="0">
              <a:latin typeface="Helvetica" pitchFamily="2" charset="0"/>
            </a:endParaRPr>
          </a:p>
          <a:p>
            <a:pPr lvl="1"/>
            <a:r>
              <a:rPr lang="en-US" dirty="0"/>
              <a:t>Classifier-free – mix the score estimates of a conditional model and an unconditional model.</a:t>
            </a:r>
          </a:p>
        </p:txBody>
      </p:sp>
    </p:spTree>
    <p:extLst>
      <p:ext uri="{BB962C8B-B14F-4D97-AF65-F5344CB8AC3E}">
        <p14:creationId xmlns:p14="http://schemas.microsoft.com/office/powerpoint/2010/main" val="108422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6C4C6B-E9DF-BCAE-3881-2C3E010F7D0E}"/>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ADC00C57-26A2-6A0A-4E2C-393BCD6B425D}"/>
              </a:ext>
            </a:extLst>
          </p:cNvPr>
          <p:cNvSpPr>
            <a:spLocks noGrp="1"/>
          </p:cNvSpPr>
          <p:nvPr>
            <p:ph type="body" sz="quarter" idx="11"/>
          </p:nvPr>
        </p:nvSpPr>
        <p:spPr/>
        <p:txBody>
          <a:bodyPr/>
          <a:lstStyle/>
          <a:p>
            <a:r>
              <a:rPr lang="en-US" dirty="0"/>
              <a:t>Classifier-free Guidance</a:t>
            </a:r>
          </a:p>
        </p:txBody>
      </p:sp>
      <mc:AlternateContent xmlns:mc="http://schemas.openxmlformats.org/markup-compatibility/2006" xmlns:a14="http://schemas.microsoft.com/office/drawing/2010/main">
        <mc:Choice Requires="a14">
          <p:sp>
            <p:nvSpPr>
              <p:cNvPr id="4" name="Text Placeholder 3">
                <a:extLst>
                  <a:ext uri="{FF2B5EF4-FFF2-40B4-BE49-F238E27FC236}">
                    <a16:creationId xmlns:a16="http://schemas.microsoft.com/office/drawing/2014/main" id="{831F69FB-3D21-5453-F577-0F32C48DFF18}"/>
                  </a:ext>
                </a:extLst>
              </p:cNvPr>
              <p:cNvSpPr>
                <a:spLocks noGrp="1"/>
              </p:cNvSpPr>
              <p:nvPr>
                <p:ph type="body" sz="quarter" idx="12"/>
              </p:nvPr>
            </p:nvSpPr>
            <p:spPr/>
            <p:txBody>
              <a:bodyPr>
                <a:normAutofit/>
              </a:bodyPr>
              <a:lstStyle/>
              <a:p>
                <a:r>
                  <a:rPr lang="en-US" dirty="0"/>
                  <a:t>Classifier-free Diffusion Guidance, Ho and </a:t>
                </a:r>
                <a:r>
                  <a:rPr lang="en-US" dirty="0" err="1"/>
                  <a:t>Salimans</a:t>
                </a:r>
                <a:r>
                  <a:rPr lang="en-US" dirty="0"/>
                  <a:t>, Google, 2022 ~1800 citations</a:t>
                </a:r>
              </a:p>
              <a:p>
                <a:r>
                  <a:rPr lang="en-US" dirty="0"/>
                  <a:t>Encode the labels and pass them into the model but randomly drop some elements…</a:t>
                </a:r>
              </a:p>
              <a:p>
                <a:pPr marL="0" indent="0" algn="ctr">
                  <a:buNone/>
                </a:pPr>
                <a:r>
                  <a:rPr lang="en-US" dirty="0"/>
                  <a:t>What…? Why…?</a:t>
                </a:r>
              </a:p>
              <a:p>
                <a:r>
                  <a:rPr lang="en-US" dirty="0"/>
                  <a:t>Because now, we predict two types of noise – the conditional and the unconditional noise</a:t>
                </a:r>
              </a:p>
              <a:p>
                <a:r>
                  <a:rPr lang="en-US" dirty="0"/>
                  <a:t>Subtract them from one another so that we can see the noise associated with the context:</a:t>
                </a:r>
              </a:p>
              <a:p>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acc>
                            <m:accPr>
                              <m:chr m:val="̃"/>
                              <m:ctrlPr>
                                <a:rPr lang="en-US" b="1" i="1" smtClean="0">
                                  <a:latin typeface="Cambria Math" panose="02040503050406030204" pitchFamily="18" charset="0"/>
                                </a:rPr>
                              </m:ctrlPr>
                            </m:accPr>
                            <m:e>
                              <m:r>
                                <a:rPr lang="en-GB" b="1" i="1" smtClean="0">
                                  <a:latin typeface="Cambria Math" panose="02040503050406030204" pitchFamily="18" charset="0"/>
                                </a:rPr>
                                <m:t>𝝐</m:t>
                              </m:r>
                            </m:e>
                          </m:acc>
                        </m:e>
                        <m:sub>
                          <m:r>
                            <a:rPr lang="en-GB" b="0" i="1" smtClean="0">
                              <a:latin typeface="Cambria Math" panose="02040503050406030204" pitchFamily="18" charset="0"/>
                            </a:rPr>
                            <m:t>𝜃</m:t>
                          </m:r>
                        </m:sub>
                      </m:sSub>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1" i="1" smtClean="0">
                                  <a:latin typeface="Cambria Math" panose="02040503050406030204" pitchFamily="18" charset="0"/>
                                </a:rPr>
                                <m:t>𝒛</m:t>
                              </m:r>
                            </m:e>
                            <m:sub>
                              <m:r>
                                <a:rPr lang="en-GB" b="0" i="1" smtClean="0">
                                  <a:latin typeface="Cambria Math" panose="02040503050406030204" pitchFamily="18" charset="0"/>
                                </a:rPr>
                                <m:t>𝜆</m:t>
                              </m:r>
                            </m:sub>
                          </m:sSub>
                          <m:r>
                            <a:rPr lang="en-GB" b="0" i="1" smtClean="0">
                              <a:latin typeface="Cambria Math" panose="02040503050406030204" pitchFamily="18" charset="0"/>
                            </a:rPr>
                            <m:t>,</m:t>
                          </m:r>
                          <m:r>
                            <a:rPr lang="en-GB" b="1" i="1" smtClean="0">
                              <a:latin typeface="Cambria Math" panose="02040503050406030204" pitchFamily="18" charset="0"/>
                            </a:rPr>
                            <m:t>𝒄</m:t>
                          </m:r>
                        </m:e>
                      </m:d>
                      <m:r>
                        <a:rPr lang="en-GB" b="0" i="1" smtClean="0">
                          <a:latin typeface="Cambria Math" panose="02040503050406030204" pitchFamily="18" charset="0"/>
                        </a:rPr>
                        <m:t>=</m:t>
                      </m:r>
                      <m:d>
                        <m:dPr>
                          <m:ctrlPr>
                            <a:rPr lang="en-GB" b="0" i="1" smtClean="0">
                              <a:latin typeface="Cambria Math" panose="02040503050406030204" pitchFamily="18" charset="0"/>
                            </a:rPr>
                          </m:ctrlPr>
                        </m:dPr>
                        <m:e>
                          <m:r>
                            <a:rPr lang="en-GB" b="0" i="1" smtClean="0">
                              <a:latin typeface="Cambria Math" panose="02040503050406030204" pitchFamily="18" charset="0"/>
                            </a:rPr>
                            <m:t>1+</m:t>
                          </m:r>
                          <m:r>
                            <a:rPr lang="en-GB" b="0" i="1" smtClean="0">
                              <a:latin typeface="Cambria Math" panose="02040503050406030204" pitchFamily="18" charset="0"/>
                            </a:rPr>
                            <m:t>𝑤</m:t>
                          </m:r>
                        </m:e>
                      </m:d>
                      <m:sSub>
                        <m:sSubPr>
                          <m:ctrlPr>
                            <a:rPr lang="en-GB" b="0" i="1" smtClean="0">
                              <a:latin typeface="Cambria Math" panose="02040503050406030204" pitchFamily="18" charset="0"/>
                            </a:rPr>
                          </m:ctrlPr>
                        </m:sSubPr>
                        <m:e>
                          <m:r>
                            <a:rPr lang="en-GB" b="1" i="1" smtClean="0">
                              <a:latin typeface="Cambria Math" panose="02040503050406030204" pitchFamily="18" charset="0"/>
                            </a:rPr>
                            <m:t>𝝐</m:t>
                          </m:r>
                        </m:e>
                        <m:sub>
                          <m:r>
                            <a:rPr lang="en-GB" b="0" i="1" smtClean="0">
                              <a:latin typeface="Cambria Math" panose="02040503050406030204" pitchFamily="18" charset="0"/>
                            </a:rPr>
                            <m:t>𝜃</m:t>
                          </m:r>
                        </m:sub>
                      </m:sSub>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1" i="1" smtClean="0">
                                  <a:latin typeface="Cambria Math" panose="02040503050406030204" pitchFamily="18" charset="0"/>
                                </a:rPr>
                                <m:t>𝒛</m:t>
                              </m:r>
                            </m:e>
                            <m:sub>
                              <m:r>
                                <a:rPr lang="en-GB" b="0" i="1" smtClean="0">
                                  <a:latin typeface="Cambria Math" panose="02040503050406030204" pitchFamily="18" charset="0"/>
                                </a:rPr>
                                <m:t>𝜆</m:t>
                              </m:r>
                            </m:sub>
                          </m:sSub>
                          <m:r>
                            <a:rPr lang="en-GB" b="0" i="1" smtClean="0">
                              <a:latin typeface="Cambria Math" panose="02040503050406030204" pitchFamily="18" charset="0"/>
                            </a:rPr>
                            <m:t>,</m:t>
                          </m:r>
                          <m:r>
                            <a:rPr lang="en-GB" b="1" i="1" smtClean="0">
                              <a:latin typeface="Cambria Math" panose="02040503050406030204" pitchFamily="18" charset="0"/>
                            </a:rPr>
                            <m:t>𝒄</m:t>
                          </m:r>
                        </m:e>
                      </m:d>
                      <m:r>
                        <a:rPr lang="en-GB" b="0" i="1" smtClean="0">
                          <a:latin typeface="Cambria Math" panose="02040503050406030204" pitchFamily="18" charset="0"/>
                        </a:rPr>
                        <m:t>−</m:t>
                      </m:r>
                      <m:r>
                        <a:rPr lang="en-GB" b="0" i="1" smtClean="0">
                          <a:latin typeface="Cambria Math" panose="02040503050406030204" pitchFamily="18" charset="0"/>
                        </a:rPr>
                        <m:t>𝑤</m:t>
                      </m:r>
                      <m:sSub>
                        <m:sSubPr>
                          <m:ctrlPr>
                            <a:rPr lang="en-GB" i="1">
                              <a:latin typeface="Cambria Math" panose="02040503050406030204" pitchFamily="18" charset="0"/>
                            </a:rPr>
                          </m:ctrlPr>
                        </m:sSubPr>
                        <m:e>
                          <m:r>
                            <a:rPr lang="en-GB" b="1" i="1">
                              <a:latin typeface="Cambria Math" panose="02040503050406030204" pitchFamily="18" charset="0"/>
                            </a:rPr>
                            <m:t>𝝐</m:t>
                          </m:r>
                        </m:e>
                        <m:sub>
                          <m:r>
                            <a:rPr lang="en-GB" i="1">
                              <a:latin typeface="Cambria Math" panose="02040503050406030204" pitchFamily="18" charset="0"/>
                            </a:rPr>
                            <m:t>𝜃</m:t>
                          </m:r>
                        </m:sub>
                      </m:sSub>
                      <m:r>
                        <a:rPr lang="en-GB" b="0" i="1" smtClean="0">
                          <a:latin typeface="Cambria Math" panose="02040503050406030204" pitchFamily="18" charset="0"/>
                        </a:rPr>
                        <m:t>(</m:t>
                      </m:r>
                      <m:sSub>
                        <m:sSubPr>
                          <m:ctrlPr>
                            <a:rPr lang="en-GB" i="1">
                              <a:latin typeface="Cambria Math" panose="02040503050406030204" pitchFamily="18" charset="0"/>
                            </a:rPr>
                          </m:ctrlPr>
                        </m:sSubPr>
                        <m:e>
                          <m:r>
                            <a:rPr lang="en-GB" b="1" i="1">
                              <a:latin typeface="Cambria Math" panose="02040503050406030204" pitchFamily="18" charset="0"/>
                            </a:rPr>
                            <m:t>𝒛</m:t>
                          </m:r>
                        </m:e>
                        <m:sub>
                          <m:r>
                            <a:rPr lang="en-GB" i="1">
                              <a:latin typeface="Cambria Math" panose="02040503050406030204" pitchFamily="18" charset="0"/>
                            </a:rPr>
                            <m:t>𝜆</m:t>
                          </m:r>
                        </m:sub>
                      </m:sSub>
                      <m:r>
                        <a:rPr lang="en-GB" b="0" i="1" smtClean="0">
                          <a:latin typeface="Cambria Math" panose="02040503050406030204" pitchFamily="18" charset="0"/>
                        </a:rPr>
                        <m:t>)</m:t>
                      </m:r>
                    </m:oMath>
                  </m:oMathPara>
                </a14:m>
                <a:endParaRPr lang="en-US" dirty="0"/>
              </a:p>
              <a:p>
                <a:endParaRPr lang="en-US" dirty="0"/>
              </a:p>
              <a:p>
                <a:r>
                  <a:rPr lang="en-US" dirty="0"/>
                  <a:t>We can then use </a:t>
                </a:r>
                <a14:m>
                  <m:oMath xmlns:m="http://schemas.openxmlformats.org/officeDocument/2006/math">
                    <m:r>
                      <a:rPr lang="en-GB" b="0" i="1" smtClean="0">
                        <a:latin typeface="Cambria Math" panose="02040503050406030204" pitchFamily="18" charset="0"/>
                      </a:rPr>
                      <m:t>𝑤</m:t>
                    </m:r>
                  </m:oMath>
                </a14:m>
                <a:r>
                  <a:rPr lang="en-US" dirty="0"/>
                  <a:t> to exaggerate the context. When </a:t>
                </a:r>
                <a14:m>
                  <m:oMath xmlns:m="http://schemas.openxmlformats.org/officeDocument/2006/math">
                    <m:r>
                      <a:rPr lang="en-GB" b="0" i="1" smtClean="0">
                        <a:latin typeface="Cambria Math" panose="02040503050406030204" pitchFamily="18" charset="0"/>
                      </a:rPr>
                      <m:t>𝑤</m:t>
                    </m:r>
                    <m:r>
                      <a:rPr lang="en-GB" b="0" i="1" smtClean="0">
                        <a:latin typeface="Cambria Math" panose="02040503050406030204" pitchFamily="18" charset="0"/>
                      </a:rPr>
                      <m:t>=0</m:t>
                    </m:r>
                  </m:oMath>
                </a14:m>
                <a:r>
                  <a:rPr lang="en-US" dirty="0"/>
                  <a:t>, the model is entirely conditional. When </a:t>
                </a:r>
                <a14:m>
                  <m:oMath xmlns:m="http://schemas.openxmlformats.org/officeDocument/2006/math">
                    <m:r>
                      <a:rPr lang="en-GB" b="0" i="1" smtClean="0">
                        <a:latin typeface="Cambria Math" panose="02040503050406030204" pitchFamily="18" charset="0"/>
                      </a:rPr>
                      <m:t>𝑤</m:t>
                    </m:r>
                  </m:oMath>
                </a14:m>
                <a:r>
                  <a:rPr lang="en-US" dirty="0"/>
                  <a:t> is strongly negative, this is saying: </a:t>
                </a:r>
                <a:r>
                  <a:rPr lang="en-US" i="1" dirty="0"/>
                  <a:t>DO NOT produce this class.</a:t>
                </a:r>
                <a:endParaRPr lang="en-US" dirty="0"/>
              </a:p>
              <a:p>
                <a:r>
                  <a:rPr lang="en-US" dirty="0"/>
                  <a:t>This allows for a balance between creativity and specificity.</a:t>
                </a:r>
              </a:p>
            </p:txBody>
          </p:sp>
        </mc:Choice>
        <mc:Fallback xmlns="">
          <p:sp>
            <p:nvSpPr>
              <p:cNvPr id="4" name="Text Placeholder 3">
                <a:extLst>
                  <a:ext uri="{FF2B5EF4-FFF2-40B4-BE49-F238E27FC236}">
                    <a16:creationId xmlns:a16="http://schemas.microsoft.com/office/drawing/2014/main" id="{831F69FB-3D21-5453-F577-0F32C48DFF18}"/>
                  </a:ext>
                </a:extLst>
              </p:cNvPr>
              <p:cNvSpPr>
                <a:spLocks noGrp="1" noRot="1" noChangeAspect="1" noMove="1" noResize="1" noEditPoints="1" noAdjustHandles="1" noChangeArrowheads="1" noChangeShapeType="1" noTextEdit="1"/>
              </p:cNvSpPr>
              <p:nvPr>
                <p:ph type="body" sz="quarter" idx="12"/>
              </p:nvPr>
            </p:nvSpPr>
            <p:spPr>
              <a:blipFill>
                <a:blip r:embed="rId3"/>
                <a:stretch>
                  <a:fillRect l="-114" t="-949" b="-633"/>
                </a:stretch>
              </a:blipFill>
            </p:spPr>
            <p:txBody>
              <a:bodyPr/>
              <a:lstStyle/>
              <a:p>
                <a:r>
                  <a:rPr lang="en-US">
                    <a:noFill/>
                  </a:rPr>
                  <a:t> </a:t>
                </a:r>
              </a:p>
            </p:txBody>
          </p:sp>
        </mc:Fallback>
      </mc:AlternateContent>
    </p:spTree>
    <p:extLst>
      <p:ext uri="{BB962C8B-B14F-4D97-AF65-F5344CB8AC3E}">
        <p14:creationId xmlns:p14="http://schemas.microsoft.com/office/powerpoint/2010/main" val="2029383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141267-46E5-4E3A-DE9B-D7447CD4D73F}"/>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47EED517-9A6D-FB6A-A286-D47F8E42B246}"/>
              </a:ext>
            </a:extLst>
          </p:cNvPr>
          <p:cNvSpPr>
            <a:spLocks noGrp="1"/>
          </p:cNvSpPr>
          <p:nvPr>
            <p:ph type="body" sz="quarter" idx="11"/>
          </p:nvPr>
        </p:nvSpPr>
        <p:spPr/>
        <p:txBody>
          <a:bodyPr/>
          <a:lstStyle/>
          <a:p>
            <a:r>
              <a:rPr lang="en-US" dirty="0"/>
              <a:t>Computer Vision – inpainting</a:t>
            </a:r>
          </a:p>
        </p:txBody>
      </p:sp>
      <p:pic>
        <p:nvPicPr>
          <p:cNvPr id="5" name="Picture 4">
            <a:extLst>
              <a:ext uri="{FF2B5EF4-FFF2-40B4-BE49-F238E27FC236}">
                <a16:creationId xmlns:a16="http://schemas.microsoft.com/office/drawing/2014/main" id="{A7B79E47-7486-1A2B-6330-454F60682C68}"/>
              </a:ext>
            </a:extLst>
          </p:cNvPr>
          <p:cNvPicPr>
            <a:picLocks noChangeAspect="1"/>
          </p:cNvPicPr>
          <p:nvPr/>
        </p:nvPicPr>
        <p:blipFill>
          <a:blip r:embed="rId3"/>
          <a:stretch>
            <a:fillRect/>
          </a:stretch>
        </p:blipFill>
        <p:spPr>
          <a:xfrm>
            <a:off x="1551575" y="1608940"/>
            <a:ext cx="9080168" cy="4252599"/>
          </a:xfrm>
          <a:prstGeom prst="rect">
            <a:avLst/>
          </a:prstGeom>
        </p:spPr>
      </p:pic>
      <p:pic>
        <p:nvPicPr>
          <p:cNvPr id="6" name="Picture 5">
            <a:extLst>
              <a:ext uri="{FF2B5EF4-FFF2-40B4-BE49-F238E27FC236}">
                <a16:creationId xmlns:a16="http://schemas.microsoft.com/office/drawing/2014/main" id="{5E13D89E-DE63-9AA7-BEE8-E0B8C7DC8EDB}"/>
              </a:ext>
            </a:extLst>
          </p:cNvPr>
          <p:cNvPicPr>
            <a:picLocks noChangeAspect="1"/>
          </p:cNvPicPr>
          <p:nvPr/>
        </p:nvPicPr>
        <p:blipFill>
          <a:blip r:embed="rId4"/>
          <a:stretch>
            <a:fillRect/>
          </a:stretch>
        </p:blipFill>
        <p:spPr>
          <a:xfrm>
            <a:off x="1551575" y="1608940"/>
            <a:ext cx="9080166" cy="4252598"/>
          </a:xfrm>
          <a:prstGeom prst="rect">
            <a:avLst/>
          </a:prstGeom>
        </p:spPr>
      </p:pic>
    </p:spTree>
    <p:extLst>
      <p:ext uri="{BB962C8B-B14F-4D97-AF65-F5344CB8AC3E}">
        <p14:creationId xmlns:p14="http://schemas.microsoft.com/office/powerpoint/2010/main" val="973976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FDA8F9-25E4-D39D-09A0-D325B65F2755}"/>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82567A5C-94F6-30DC-A7E5-82BC9F6CC425}"/>
              </a:ext>
            </a:extLst>
          </p:cNvPr>
          <p:cNvSpPr>
            <a:spLocks noGrp="1"/>
          </p:cNvSpPr>
          <p:nvPr>
            <p:ph type="body" sz="quarter" idx="11"/>
          </p:nvPr>
        </p:nvSpPr>
        <p:spPr/>
        <p:txBody>
          <a:bodyPr/>
          <a:lstStyle/>
          <a:p>
            <a:r>
              <a:rPr lang="en-US" dirty="0"/>
              <a:t>Computer vision – point cloud generation</a:t>
            </a:r>
          </a:p>
        </p:txBody>
      </p:sp>
      <p:sp>
        <p:nvSpPr>
          <p:cNvPr id="4" name="Text Placeholder 3">
            <a:extLst>
              <a:ext uri="{FF2B5EF4-FFF2-40B4-BE49-F238E27FC236}">
                <a16:creationId xmlns:a16="http://schemas.microsoft.com/office/drawing/2014/main" id="{18056C44-306F-F6A9-A1FB-125F90C683EC}"/>
              </a:ext>
            </a:extLst>
          </p:cNvPr>
          <p:cNvSpPr>
            <a:spLocks noGrp="1"/>
          </p:cNvSpPr>
          <p:nvPr>
            <p:ph type="body" sz="quarter" idx="12"/>
          </p:nvPr>
        </p:nvSpPr>
        <p:spPr/>
        <p:txBody>
          <a:bodyPr/>
          <a:lstStyle/>
          <a:p>
            <a:r>
              <a:rPr lang="en-US" dirty="0"/>
              <a:t>Scans often miss information due to partial observation or occlusion.</a:t>
            </a:r>
          </a:p>
          <a:p>
            <a:r>
              <a:rPr lang="en-US" dirty="0"/>
              <a:t>Use diffusion models to infer missing parts.</a:t>
            </a:r>
          </a:p>
          <a:p>
            <a:r>
              <a:rPr lang="en-US" dirty="0"/>
              <a:t>Treat the points in a cloud as a set of particles in an evolving thermodynamic system. </a:t>
            </a:r>
          </a:p>
        </p:txBody>
      </p:sp>
      <p:pic>
        <p:nvPicPr>
          <p:cNvPr id="5" name="Picture 4">
            <a:extLst>
              <a:ext uri="{FF2B5EF4-FFF2-40B4-BE49-F238E27FC236}">
                <a16:creationId xmlns:a16="http://schemas.microsoft.com/office/drawing/2014/main" id="{125E4ED6-7356-E05F-879B-1057F05EB987}"/>
              </a:ext>
            </a:extLst>
          </p:cNvPr>
          <p:cNvPicPr>
            <a:picLocks noChangeAspect="1"/>
          </p:cNvPicPr>
          <p:nvPr/>
        </p:nvPicPr>
        <p:blipFill>
          <a:blip r:embed="rId3"/>
          <a:stretch>
            <a:fillRect/>
          </a:stretch>
        </p:blipFill>
        <p:spPr>
          <a:xfrm>
            <a:off x="2205459" y="2980306"/>
            <a:ext cx="7772400" cy="2881233"/>
          </a:xfrm>
          <a:prstGeom prst="rect">
            <a:avLst/>
          </a:prstGeom>
        </p:spPr>
      </p:pic>
    </p:spTree>
    <p:extLst>
      <p:ext uri="{BB962C8B-B14F-4D97-AF65-F5344CB8AC3E}">
        <p14:creationId xmlns:p14="http://schemas.microsoft.com/office/powerpoint/2010/main" val="25722727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13E9F1-A52F-92D8-ADA2-06F0094EB265}"/>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F8D418EA-2374-A82A-C7B4-E8FA469D998E}"/>
              </a:ext>
            </a:extLst>
          </p:cNvPr>
          <p:cNvSpPr>
            <a:spLocks noGrp="1"/>
          </p:cNvSpPr>
          <p:nvPr>
            <p:ph type="body" sz="quarter" idx="11"/>
          </p:nvPr>
        </p:nvSpPr>
        <p:spPr/>
        <p:txBody>
          <a:bodyPr/>
          <a:lstStyle/>
          <a:p>
            <a:r>
              <a:rPr lang="en-US" dirty="0"/>
              <a:t>Computer vision – anomaly detection</a:t>
            </a:r>
          </a:p>
        </p:txBody>
      </p:sp>
      <p:sp>
        <p:nvSpPr>
          <p:cNvPr id="4" name="Text Placeholder 3">
            <a:extLst>
              <a:ext uri="{FF2B5EF4-FFF2-40B4-BE49-F238E27FC236}">
                <a16:creationId xmlns:a16="http://schemas.microsoft.com/office/drawing/2014/main" id="{83D555BC-14E6-52E9-8C00-DB0B0EC73C3F}"/>
              </a:ext>
            </a:extLst>
          </p:cNvPr>
          <p:cNvSpPr>
            <a:spLocks noGrp="1"/>
          </p:cNvSpPr>
          <p:nvPr>
            <p:ph type="body" sz="quarter" idx="12"/>
          </p:nvPr>
        </p:nvSpPr>
        <p:spPr/>
        <p:txBody>
          <a:bodyPr/>
          <a:lstStyle/>
          <a:p>
            <a:r>
              <a:rPr lang="en-US" dirty="0" err="1"/>
              <a:t>AnoDDPM</a:t>
            </a:r>
            <a:r>
              <a:rPr lang="en-US" dirty="0"/>
              <a:t> – attempt to “repair” patient data:</a:t>
            </a:r>
          </a:p>
          <a:p>
            <a:r>
              <a:rPr lang="en-US" dirty="0"/>
              <a:t>Instead of adding Gaussian noise, add power law noise</a:t>
            </a:r>
          </a:p>
        </p:txBody>
      </p:sp>
      <p:pic>
        <p:nvPicPr>
          <p:cNvPr id="5" name="Picture 4">
            <a:extLst>
              <a:ext uri="{FF2B5EF4-FFF2-40B4-BE49-F238E27FC236}">
                <a16:creationId xmlns:a16="http://schemas.microsoft.com/office/drawing/2014/main" id="{66856A28-41CD-4EF8-8194-0AF85CBFF9DF}"/>
              </a:ext>
            </a:extLst>
          </p:cNvPr>
          <p:cNvPicPr>
            <a:picLocks noChangeAspect="1"/>
          </p:cNvPicPr>
          <p:nvPr/>
        </p:nvPicPr>
        <p:blipFill>
          <a:blip r:embed="rId3"/>
          <a:stretch>
            <a:fillRect/>
          </a:stretch>
        </p:blipFill>
        <p:spPr>
          <a:xfrm>
            <a:off x="2408659" y="3300879"/>
            <a:ext cx="7366000" cy="2273300"/>
          </a:xfrm>
          <a:prstGeom prst="rect">
            <a:avLst/>
          </a:prstGeom>
        </p:spPr>
      </p:pic>
      <p:pic>
        <p:nvPicPr>
          <p:cNvPr id="7" name="Picture 6">
            <a:extLst>
              <a:ext uri="{FF2B5EF4-FFF2-40B4-BE49-F238E27FC236}">
                <a16:creationId xmlns:a16="http://schemas.microsoft.com/office/drawing/2014/main" id="{C482E60E-2BE0-B0B6-3B86-3BAF7BD2D60B}"/>
              </a:ext>
            </a:extLst>
          </p:cNvPr>
          <p:cNvPicPr>
            <a:picLocks noChangeAspect="1"/>
          </p:cNvPicPr>
          <p:nvPr/>
        </p:nvPicPr>
        <p:blipFill>
          <a:blip r:embed="rId4"/>
          <a:stretch>
            <a:fillRect/>
          </a:stretch>
        </p:blipFill>
        <p:spPr>
          <a:xfrm>
            <a:off x="2205459" y="2627864"/>
            <a:ext cx="7772400" cy="3862532"/>
          </a:xfrm>
          <a:prstGeom prst="rect">
            <a:avLst/>
          </a:prstGeom>
        </p:spPr>
      </p:pic>
    </p:spTree>
    <p:extLst>
      <p:ext uri="{BB962C8B-B14F-4D97-AF65-F5344CB8AC3E}">
        <p14:creationId xmlns:p14="http://schemas.microsoft.com/office/powerpoint/2010/main" val="3906139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9686AE0-B41F-8CF5-F1A1-CE8DD88D7E32}"/>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8882FD03-AF32-9127-785E-7135BFDF7CAF}"/>
              </a:ext>
            </a:extLst>
          </p:cNvPr>
          <p:cNvSpPr>
            <a:spLocks noGrp="1"/>
          </p:cNvSpPr>
          <p:nvPr>
            <p:ph type="body" sz="quarter" idx="11"/>
          </p:nvPr>
        </p:nvSpPr>
        <p:spPr/>
        <p:txBody>
          <a:bodyPr/>
          <a:lstStyle/>
          <a:p>
            <a:r>
              <a:rPr lang="en-US" dirty="0"/>
              <a:t>Natural language generation</a:t>
            </a:r>
          </a:p>
        </p:txBody>
      </p:sp>
      <p:sp>
        <p:nvSpPr>
          <p:cNvPr id="4" name="Text Placeholder 3">
            <a:extLst>
              <a:ext uri="{FF2B5EF4-FFF2-40B4-BE49-F238E27FC236}">
                <a16:creationId xmlns:a16="http://schemas.microsoft.com/office/drawing/2014/main" id="{9B4A9106-B582-4EDB-A767-DDDB4DEF1D39}"/>
              </a:ext>
            </a:extLst>
          </p:cNvPr>
          <p:cNvSpPr>
            <a:spLocks noGrp="1"/>
          </p:cNvSpPr>
          <p:nvPr>
            <p:ph type="body" sz="quarter" idx="12"/>
          </p:nvPr>
        </p:nvSpPr>
        <p:spPr/>
        <p:txBody>
          <a:bodyPr/>
          <a:lstStyle/>
          <a:p>
            <a:r>
              <a:rPr lang="en-US" dirty="0"/>
              <a:t>Due to the success of ChatGPT, we tend to forget that Stable Diffusion 2 was released BEFORE GPT-4.</a:t>
            </a:r>
          </a:p>
          <a:p>
            <a:r>
              <a:rPr lang="en-US" dirty="0"/>
              <a:t>It is reasonable to think that there might be some good diffusion-based language models…</a:t>
            </a:r>
          </a:p>
          <a:p>
            <a:endParaRPr lang="en-US" dirty="0"/>
          </a:p>
          <a:p>
            <a:pPr marL="0" indent="0" algn="ctr">
              <a:buNone/>
            </a:pPr>
            <a:r>
              <a:rPr lang="en-US" dirty="0"/>
              <a:t>…but LLMs are still king in this arena</a:t>
            </a:r>
          </a:p>
          <a:p>
            <a:pPr marL="0" indent="0">
              <a:buNone/>
            </a:pPr>
            <a:endParaRPr lang="en-US" dirty="0"/>
          </a:p>
          <a:p>
            <a:r>
              <a:rPr lang="en-US" dirty="0"/>
              <a:t>For a detailed exploration of why see:</a:t>
            </a:r>
          </a:p>
          <a:p>
            <a:pPr marL="0" indent="0" algn="ctr">
              <a:buNone/>
            </a:pPr>
            <a:r>
              <a:rPr lang="en-US" dirty="0">
                <a:hlinkClick r:id="rId2"/>
              </a:rPr>
              <a:t>https://</a:t>
            </a:r>
            <a:r>
              <a:rPr lang="en-US" dirty="0" err="1">
                <a:hlinkClick r:id="rId2"/>
              </a:rPr>
              <a:t>sander.ai</a:t>
            </a:r>
            <a:r>
              <a:rPr lang="en-US" dirty="0">
                <a:hlinkClick r:id="rId2"/>
              </a:rPr>
              <a:t>/2023/01/09/diffusion-</a:t>
            </a:r>
            <a:r>
              <a:rPr lang="en-US" dirty="0" err="1">
                <a:hlinkClick r:id="rId2"/>
              </a:rPr>
              <a:t>language.html</a:t>
            </a:r>
            <a:endParaRPr lang="en-US" dirty="0"/>
          </a:p>
        </p:txBody>
      </p:sp>
    </p:spTree>
    <p:extLst>
      <p:ext uri="{BB962C8B-B14F-4D97-AF65-F5344CB8AC3E}">
        <p14:creationId xmlns:p14="http://schemas.microsoft.com/office/powerpoint/2010/main" val="4274390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D569BF-4EDE-2DB9-FC65-EB3FFADE7E5A}"/>
              </a:ext>
            </a:extLst>
          </p:cNvPr>
          <p:cNvSpPr>
            <a:spLocks noGrp="1"/>
          </p:cNvSpPr>
          <p:nvPr>
            <p:ph type="body" sz="quarter" idx="10"/>
          </p:nvPr>
        </p:nvSpPr>
        <p:spPr/>
        <p:txBody>
          <a:bodyPr/>
          <a:lstStyle/>
          <a:p>
            <a:r>
              <a:rPr lang="en-US" dirty="0"/>
              <a:t>Applications</a:t>
            </a:r>
          </a:p>
        </p:txBody>
      </p:sp>
      <p:sp>
        <p:nvSpPr>
          <p:cNvPr id="3" name="Text Placeholder 2">
            <a:extLst>
              <a:ext uri="{FF2B5EF4-FFF2-40B4-BE49-F238E27FC236}">
                <a16:creationId xmlns:a16="http://schemas.microsoft.com/office/drawing/2014/main" id="{3C41BE0F-9510-342A-6E62-175A22A373F7}"/>
              </a:ext>
            </a:extLst>
          </p:cNvPr>
          <p:cNvSpPr>
            <a:spLocks noGrp="1"/>
          </p:cNvSpPr>
          <p:nvPr>
            <p:ph type="body" sz="quarter" idx="11"/>
          </p:nvPr>
        </p:nvSpPr>
        <p:spPr/>
        <p:txBody>
          <a:bodyPr/>
          <a:lstStyle/>
          <a:p>
            <a:r>
              <a:rPr lang="en-US" dirty="0"/>
              <a:t>Multimodal generation – text-to-image</a:t>
            </a:r>
          </a:p>
        </p:txBody>
      </p:sp>
      <p:sp>
        <p:nvSpPr>
          <p:cNvPr id="4" name="Text Placeholder 3">
            <a:extLst>
              <a:ext uri="{FF2B5EF4-FFF2-40B4-BE49-F238E27FC236}">
                <a16:creationId xmlns:a16="http://schemas.microsoft.com/office/drawing/2014/main" id="{21CF729D-B60C-B1E7-DC4F-F64F83A2128E}"/>
              </a:ext>
            </a:extLst>
          </p:cNvPr>
          <p:cNvSpPr>
            <a:spLocks noGrp="1"/>
          </p:cNvSpPr>
          <p:nvPr>
            <p:ph type="body" sz="quarter" idx="12"/>
          </p:nvPr>
        </p:nvSpPr>
        <p:spPr/>
        <p:txBody>
          <a:bodyPr/>
          <a:lstStyle/>
          <a:p>
            <a:r>
              <a:rPr lang="en-US" dirty="0"/>
              <a:t>We already covered SD, but there are numerous other models:</a:t>
            </a:r>
          </a:p>
          <a:p>
            <a:pPr lvl="1"/>
            <a:r>
              <a:rPr lang="en-US" dirty="0"/>
              <a:t>DALL-E 1,2 and 3</a:t>
            </a:r>
          </a:p>
          <a:p>
            <a:pPr lvl="1"/>
            <a:r>
              <a:rPr lang="en-US" dirty="0"/>
              <a:t>Imagen</a:t>
            </a:r>
          </a:p>
          <a:p>
            <a:pPr lvl="1"/>
            <a:r>
              <a:rPr lang="en-US" dirty="0"/>
              <a:t>GLIDE</a:t>
            </a:r>
          </a:p>
          <a:p>
            <a:pPr lvl="1"/>
            <a:r>
              <a:rPr lang="en-US" dirty="0"/>
              <a:t>VQ-Diffusion</a:t>
            </a:r>
          </a:p>
          <a:p>
            <a:r>
              <a:rPr lang="en-US" dirty="0"/>
              <a:t>There are also models which build upon latent diffusion models:</a:t>
            </a:r>
          </a:p>
          <a:p>
            <a:pPr lvl="1"/>
            <a:r>
              <a:rPr lang="en-US" dirty="0" err="1"/>
              <a:t>DreamBooth</a:t>
            </a:r>
            <a:r>
              <a:rPr lang="en-US" dirty="0"/>
              <a:t> – a method of fine tuning pretrained models</a:t>
            </a:r>
          </a:p>
        </p:txBody>
      </p:sp>
      <p:pic>
        <p:nvPicPr>
          <p:cNvPr id="5" name="Picture 4">
            <a:extLst>
              <a:ext uri="{FF2B5EF4-FFF2-40B4-BE49-F238E27FC236}">
                <a16:creationId xmlns:a16="http://schemas.microsoft.com/office/drawing/2014/main" id="{EBE913BC-3C24-975E-EEA3-DEF0FB7724A8}"/>
              </a:ext>
            </a:extLst>
          </p:cNvPr>
          <p:cNvPicPr>
            <a:picLocks noChangeAspect="1"/>
          </p:cNvPicPr>
          <p:nvPr/>
        </p:nvPicPr>
        <p:blipFill>
          <a:blip r:embed="rId2"/>
          <a:stretch>
            <a:fillRect/>
          </a:stretch>
        </p:blipFill>
        <p:spPr>
          <a:xfrm>
            <a:off x="2205459" y="4051758"/>
            <a:ext cx="7772400" cy="2116247"/>
          </a:xfrm>
          <a:prstGeom prst="rect">
            <a:avLst/>
          </a:prstGeom>
        </p:spPr>
      </p:pic>
    </p:spTree>
    <p:extLst>
      <p:ext uri="{BB962C8B-B14F-4D97-AF65-F5344CB8AC3E}">
        <p14:creationId xmlns:p14="http://schemas.microsoft.com/office/powerpoint/2010/main" val="2448247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1756</Words>
  <Application>Microsoft Macintosh PowerPoint</Application>
  <PresentationFormat>Widescreen</PresentationFormat>
  <Paragraphs>200</Paragraphs>
  <Slides>20</Slides>
  <Notes>14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Aptos</vt:lpstr>
      <vt:lpstr>Aptos Display</vt:lpstr>
      <vt:lpstr>Arial</vt:lpstr>
      <vt:lpstr>Avenir Book</vt:lpstr>
      <vt:lpstr>Avenir Heavy</vt:lpstr>
      <vt:lpstr>Cambria Math</vt:lpstr>
      <vt:lpstr>Courier New</vt:lpstr>
      <vt:lpstr>Helvetica</vt:lpstr>
      <vt:lpstr>Helvetica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Ryan Daniels</dc:creator>
  <cp:lastModifiedBy>Ryan Daniels</cp:lastModifiedBy>
  <cp:revision>1</cp:revision>
  <dcterms:created xsi:type="dcterms:W3CDTF">2024-06-18T16:32:21Z</dcterms:created>
  <dcterms:modified xsi:type="dcterms:W3CDTF">2024-06-18T16:33:31Z</dcterms:modified>
</cp:coreProperties>
</file>

<file path=docProps/thumbnail.jpeg>
</file>